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2"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4" r:id="rId31"/>
    <p:sldId id="285" r:id="rId32"/>
    <p:sldId id="286" r:id="rId33"/>
    <p:sldId id="287" r:id="rId34"/>
    <p:sldId id="288" r:id="rId35"/>
    <p:sldId id="289" r:id="rId36"/>
    <p:sldId id="290" r:id="rId37"/>
    <p:sldId id="291" r:id="rId38"/>
    <p:sldId id="292" r:id="rId39"/>
    <p:sldId id="295" r:id="rId40"/>
    <p:sldId id="293"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FE4A0C-47DC-41EE-8706-DEF54F78B9E6}">
  <a:tblStyle styleId="{35FE4A0C-47DC-41EE-8706-DEF54F78B9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9b37d8fcf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9b37d8fcf_7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99b37d8fcf_7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9b37d8fcf_3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99b37d8fcf_3_1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99b37d8fcf_3_1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9b37d8fcf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9b37d8fcf_3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99b37d8fcf_3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9b37d8fcf_3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9b37d8fcf_3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99b37d8fcf_3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9b37d8fcf_3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9b37d8fcf_3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99b37d8fcf_3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9b37d8fcf_3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9b37d8fcf_3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99b37d8fcf_3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99b37d8fcf_3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99b37d8fcf_3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99b37d8fcf_3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9b37d8fcf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9b37d8fcf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99b37d8fcf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99b37d8fcf_5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99b37d8fcf_5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99b37d8fcf_5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99b37d8fcf_5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99b37d8fcf_5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99b37d8fcf_5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99b37d8fcf_5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99b37d8fcf_5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99b37d8fcf_5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99b37d8fcf_5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99b37d8fcf_5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9b37d8fcf_5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99b37d8fcf_5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99a6e86653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99a6e86653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99b37d8fcf_5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9b37d8fcf_5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99b37d8fcf_5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99b37d8fcf_5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99b37d8fcf_5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99b37d8fcf_5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99b37d8fcf_5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99b37d8fcf_5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9b37d8fcf_5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99b37d8fcf_5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99b37d8fcf_2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99b37d8fcf_2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99b37d8fcf_2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9b37d8fcf_5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99b37d8fcf_5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99b37d8fc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99b37d8fcf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99b37d8fcf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9b37d8fcf_5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99b37d8fcf_5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99a6e86653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99a6e86653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99a6e86653_1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b37d8fcf_4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b37d8fcf_4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99b37d8fcf_4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9b37d8fcf_3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99b37d8fcf_3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99b37d8fcf_3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9b37d8fcf_4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9b37d8fcf_4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99b37d8fcf_4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oject_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14400" y="762000"/>
            <a:ext cx="103632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828800" y="2514600"/>
            <a:ext cx="85344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8" name="Google Shape;18;p2" descr="A picture containing photo, table, person, monitor&#10;&#10;Description automatically generated"/>
          <p:cNvPicPr preferRelativeResize="0"/>
          <p:nvPr/>
        </p:nvPicPr>
        <p:blipFill rotWithShape="1">
          <a:blip r:embed="rId2">
            <a:alphaModFix/>
          </a:blip>
          <a:srcRect t="90286" r="71976"/>
          <a:stretch/>
        </p:blipFill>
        <p:spPr>
          <a:xfrm>
            <a:off x="0" y="6373302"/>
            <a:ext cx="2514600" cy="49030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1"/>
          <p:cNvSpPr/>
          <p:nvPr/>
        </p:nvSpPr>
        <p:spPr>
          <a:xfrm>
            <a:off x="0" y="6482208"/>
            <a:ext cx="12192000" cy="376686"/>
          </a:xfrm>
          <a:prstGeom prst="triangle">
            <a:avLst>
              <a:gd name="adj" fmla="val 62762"/>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59" name="Google Shape;59;p11"/>
          <p:cNvSpPr/>
          <p:nvPr/>
        </p:nvSpPr>
        <p:spPr>
          <a:xfrm>
            <a:off x="0" y="6676906"/>
            <a:ext cx="12192000" cy="181095"/>
          </a:xfrm>
          <a:prstGeom prst="triangle">
            <a:avLst>
              <a:gd name="adj" fmla="val 39397"/>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60" name="Google Shape;60;p11"/>
          <p:cNvSpPr txBox="1"/>
          <p:nvPr/>
        </p:nvSpPr>
        <p:spPr>
          <a:xfrm>
            <a:off x="11435142" y="6492875"/>
            <a:ext cx="68065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400" b="1">
                <a:solidFill>
                  <a:schemeClr val="dk1"/>
                </a:solidFill>
                <a:latin typeface="Cambria"/>
                <a:ea typeface="Cambria"/>
                <a:cs typeface="Cambria"/>
                <a:sym typeface="Cambria"/>
              </a:rPr>
              <a:t>‹#›</a:t>
            </a:fld>
            <a:endParaRPr sz="1400" b="1">
              <a:solidFill>
                <a:schemeClr val="dk1"/>
              </a:solidFill>
              <a:latin typeface="Cambria"/>
              <a:ea typeface="Cambria"/>
              <a:cs typeface="Cambria"/>
              <a:sym typeface="Cambria"/>
            </a:endParaRPr>
          </a:p>
        </p:txBody>
      </p:sp>
      <p:sp>
        <p:nvSpPr>
          <p:cNvPr id="61" name="Google Shape;61;p11"/>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1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12"/>
          <p:cNvSpPr/>
          <p:nvPr/>
        </p:nvSpPr>
        <p:spPr>
          <a:xfrm>
            <a:off x="0" y="6406010"/>
            <a:ext cx="12192000" cy="452885"/>
          </a:xfrm>
          <a:prstGeom prst="triangle">
            <a:avLst>
              <a:gd name="adj" fmla="val 85448"/>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67" name="Google Shape;67;p12"/>
          <p:cNvSpPr/>
          <p:nvPr/>
        </p:nvSpPr>
        <p:spPr>
          <a:xfrm>
            <a:off x="0" y="6482208"/>
            <a:ext cx="12192000" cy="376686"/>
          </a:xfrm>
          <a:prstGeom prst="triangle">
            <a:avLst>
              <a:gd name="adj" fmla="val 62762"/>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68" name="Google Shape;68;p12"/>
          <p:cNvSpPr/>
          <p:nvPr/>
        </p:nvSpPr>
        <p:spPr>
          <a:xfrm>
            <a:off x="0" y="6676906"/>
            <a:ext cx="12192000" cy="181095"/>
          </a:xfrm>
          <a:prstGeom prst="triangle">
            <a:avLst>
              <a:gd name="adj" fmla="val 39397"/>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69" name="Google Shape;69;p12"/>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mbria"/>
                <a:ea typeface="Cambria"/>
                <a:cs typeface="Cambria"/>
                <a:sym typeface="Cambria"/>
              </a:defRPr>
            </a:lvl1pPr>
            <a:lvl2pPr marR="0" lvl="1" algn="l" rtl="0">
              <a:spcBef>
                <a:spcPts val="560"/>
              </a:spcBef>
              <a:spcAft>
                <a:spcPts val="0"/>
              </a:spcAft>
              <a:buClr>
                <a:schemeClr val="dk1"/>
              </a:buClr>
              <a:buSzPts val="2800"/>
              <a:buFont typeface="Noto Sans Symbols"/>
              <a:buNone/>
              <a:defRPr sz="2800" b="0" i="0" u="none" strike="noStrike" cap="none">
                <a:solidFill>
                  <a:schemeClr val="dk1"/>
                </a:solidFill>
                <a:latin typeface="Cambria"/>
                <a:ea typeface="Cambria"/>
                <a:cs typeface="Cambria"/>
                <a:sym typeface="Cambria"/>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mbria"/>
                <a:ea typeface="Cambria"/>
                <a:cs typeface="Cambria"/>
                <a:sym typeface="Cambria"/>
              </a:defRPr>
            </a:lvl3pPr>
            <a:lvl4pPr marR="0" lvl="3" algn="l" rtl="0">
              <a:spcBef>
                <a:spcPts val="400"/>
              </a:spcBef>
              <a:spcAft>
                <a:spcPts val="0"/>
              </a:spcAft>
              <a:buClr>
                <a:schemeClr val="dk1"/>
              </a:buClr>
              <a:buSzPts val="2000"/>
              <a:buFont typeface="Noto Sans Symbols"/>
              <a:buNone/>
              <a:defRPr sz="2000" b="0" i="0" u="none" strike="noStrike" cap="none">
                <a:solidFill>
                  <a:schemeClr val="dk1"/>
                </a:solidFill>
                <a:latin typeface="Cambria"/>
                <a:ea typeface="Cambria"/>
                <a:cs typeface="Cambria"/>
                <a:sym typeface="Cambria"/>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9pPr>
          </a:lstStyle>
          <a:p>
            <a:endParaRPr/>
          </a:p>
        </p:txBody>
      </p:sp>
      <p:sp>
        <p:nvSpPr>
          <p:cNvPr id="73" name="Google Shape;73;p1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4" name="Google Shape;74;p13"/>
          <p:cNvSpPr/>
          <p:nvPr/>
        </p:nvSpPr>
        <p:spPr>
          <a:xfrm>
            <a:off x="0" y="6676906"/>
            <a:ext cx="12192000" cy="181095"/>
          </a:xfrm>
          <a:prstGeom prst="triangle">
            <a:avLst>
              <a:gd name="adj" fmla="val 39397"/>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75" name="Google Shape;75;p13"/>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4"/>
          <p:cNvSpPr txBox="1">
            <a:spLocks noGrp="1"/>
          </p:cNvSpPr>
          <p:nvPr>
            <p:ph type="body" idx="1"/>
          </p:nvPr>
        </p:nvSpPr>
        <p:spPr>
          <a:xfrm rot="5400000">
            <a:off x="3556000" y="-2108200"/>
            <a:ext cx="5181600" cy="116840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4"/>
          <p:cNvSpPr/>
          <p:nvPr/>
        </p:nvSpPr>
        <p:spPr>
          <a:xfrm>
            <a:off x="0" y="6676906"/>
            <a:ext cx="12192000" cy="181095"/>
          </a:xfrm>
          <a:prstGeom prst="triangle">
            <a:avLst>
              <a:gd name="adj" fmla="val 39397"/>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80" name="Google Shape;80;p14"/>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5"/>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5"/>
          <p:cNvSpPr/>
          <p:nvPr/>
        </p:nvSpPr>
        <p:spPr>
          <a:xfrm>
            <a:off x="0" y="6482208"/>
            <a:ext cx="12192000" cy="376686"/>
          </a:xfrm>
          <a:prstGeom prst="triangle">
            <a:avLst>
              <a:gd name="adj" fmla="val 62762"/>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85" name="Google Shape;85;p15"/>
          <p:cNvSpPr/>
          <p:nvPr/>
        </p:nvSpPr>
        <p:spPr>
          <a:xfrm>
            <a:off x="0" y="6676906"/>
            <a:ext cx="12192000" cy="181095"/>
          </a:xfrm>
          <a:prstGeom prst="triangle">
            <a:avLst>
              <a:gd name="adj" fmla="val 39397"/>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86" name="Google Shape;86;p15"/>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verall_Title and Content">
  <p:cSld name="Overall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04800" y="1143000"/>
            <a:ext cx="11684000" cy="5181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tudent Information Section" type="secHead">
  <p:cSld name="SECTION_HEADER">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963084" y="2837087"/>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963084" y="4237261"/>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5" name="Google Shape;25;p4"/>
          <p:cNvSpPr/>
          <p:nvPr/>
        </p:nvSpPr>
        <p:spPr>
          <a:xfrm>
            <a:off x="0" y="6676906"/>
            <a:ext cx="12192000" cy="181095"/>
          </a:xfrm>
          <a:prstGeom prst="triangle">
            <a:avLst>
              <a:gd name="adj" fmla="val 39397"/>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26" name="Google Shape;26;p4"/>
          <p:cNvSpPr/>
          <p:nvPr/>
        </p:nvSpPr>
        <p:spPr>
          <a:xfrm>
            <a:off x="10134600" y="152400"/>
            <a:ext cx="1981200" cy="22860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mbria"/>
                <a:ea typeface="Cambria"/>
                <a:cs typeface="Cambria"/>
                <a:sym typeface="Cambria"/>
              </a:rPr>
              <a:t>Student Must add a professional photo to this cage</a:t>
            </a:r>
            <a:endParaRPr/>
          </a:p>
        </p:txBody>
      </p:sp>
      <p:sp>
        <p:nvSpPr>
          <p:cNvPr id="27" name="Google Shape;27;p4"/>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63084" y="2837087"/>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963084" y="4237261"/>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5"/>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dividual_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304800" y="1143000"/>
            <a:ext cx="11684000" cy="5181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6"/>
          <p:cNvSpPr/>
          <p:nvPr/>
        </p:nvSpPr>
        <p:spPr>
          <a:xfrm>
            <a:off x="0" y="6482208"/>
            <a:ext cx="12192000" cy="376686"/>
          </a:xfrm>
          <a:prstGeom prst="triangle">
            <a:avLst>
              <a:gd name="adj" fmla="val 62762"/>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36" name="Google Shape;36;p6"/>
          <p:cNvSpPr/>
          <p:nvPr/>
        </p:nvSpPr>
        <p:spPr>
          <a:xfrm>
            <a:off x="0" y="6676906"/>
            <a:ext cx="12192000" cy="181095"/>
          </a:xfrm>
          <a:prstGeom prst="triangle">
            <a:avLst>
              <a:gd name="adj" fmla="val 39397"/>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mbria"/>
              <a:ea typeface="Cambria"/>
              <a:cs typeface="Cambria"/>
              <a:sym typeface="Cambria"/>
            </a:endParaRPr>
          </a:p>
        </p:txBody>
      </p:sp>
      <p:sp>
        <p:nvSpPr>
          <p:cNvPr id="37" name="Google Shape;37;p6"/>
          <p:cNvSpPr/>
          <p:nvPr/>
        </p:nvSpPr>
        <p:spPr>
          <a:xfrm>
            <a:off x="2632435" y="6492874"/>
            <a:ext cx="8682597"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mbria"/>
                <a:ea typeface="Cambria"/>
                <a:cs typeface="Cambria"/>
                <a:sym typeface="Cambria"/>
              </a:rPr>
              <a:t>&lt;&lt;Student ID&gt;&gt;| &lt;&lt;Student Name&gt;&gt; | &lt;&lt;Project ID&gt;&gt;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8"/>
        <p:cNvGrpSpPr/>
        <p:nvPr/>
      </p:nvGrpSpPr>
      <p:grpSpPr>
        <a:xfrm>
          <a:off x="0" y="0"/>
          <a:ext cx="0" cy="0"/>
          <a:chOff x="0" y="0"/>
          <a:chExt cx="0" cy="0"/>
        </a:xfrm>
      </p:grpSpPr>
      <p:sp>
        <p:nvSpPr>
          <p:cNvPr id="39" name="Google Shape;39;p7"/>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41" name="Google Shape;41;p7" descr="A picture containing photo, table, person, monitor&#10;&#10;Description automatically generated"/>
          <p:cNvPicPr preferRelativeResize="0"/>
          <p:nvPr/>
        </p:nvPicPr>
        <p:blipFill rotWithShape="1">
          <a:blip r:embed="rId2">
            <a:alphaModFix/>
          </a:blip>
          <a:srcRect t="90286" r="71976"/>
          <a:stretch/>
        </p:blipFill>
        <p:spPr>
          <a:xfrm>
            <a:off x="0" y="6373302"/>
            <a:ext cx="2514600" cy="4903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8"/>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8"/>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6" name="Google Shape;46;p8"/>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9"/>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9"/>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9"/>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9"/>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9"/>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lang="en-US" sz="1800" b="1">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lang="en-US" sz="1800" b="0">
                <a:solidFill>
                  <a:schemeClr val="dk1"/>
                </a:solidFill>
                <a:latin typeface="Cambria"/>
                <a:ea typeface="Cambria"/>
                <a:cs typeface="Cambria"/>
                <a:sym typeface="Cambria"/>
              </a:rPr>
              <a:t>&lt;&lt;Project ID&gt;&gt;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04800" y="1143000"/>
            <a:ext cx="11684000" cy="5181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mbria"/>
                <a:ea typeface="Cambria"/>
                <a:cs typeface="Cambria"/>
                <a:sym typeface="Cambria"/>
              </a:defRPr>
            </a:lvl1pPr>
            <a:lvl2pPr marL="914400" marR="0" lvl="1" indent="-406400" algn="l" rtl="0">
              <a:spcBef>
                <a:spcPts val="560"/>
              </a:spcBef>
              <a:spcAft>
                <a:spcPts val="0"/>
              </a:spcAft>
              <a:buClr>
                <a:schemeClr val="dk1"/>
              </a:buClr>
              <a:buSzPts val="2800"/>
              <a:buFont typeface="Noto Sans Symbols"/>
              <a:buChar char="⮚"/>
              <a:defRPr sz="2800" b="0" i="0" u="none" strike="noStrike" cap="none">
                <a:solidFill>
                  <a:schemeClr val="dk1"/>
                </a:solidFill>
                <a:latin typeface="Cambria"/>
                <a:ea typeface="Cambria"/>
                <a:cs typeface="Cambria"/>
                <a:sym typeface="Cambri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3pPr>
            <a:lvl4pPr marL="1828800" marR="0" lvl="3"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Cambria"/>
                <a:ea typeface="Cambria"/>
                <a:cs typeface="Cambria"/>
                <a:sym typeface="Cambr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9pPr>
          </a:lstStyle>
          <a:p>
            <a:endParaRPr/>
          </a:p>
        </p:txBody>
      </p:sp>
      <p:sp>
        <p:nvSpPr>
          <p:cNvPr id="12" name="Google Shape;12;p1"/>
          <p:cNvSpPr txBox="1"/>
          <p:nvPr/>
        </p:nvSpPr>
        <p:spPr>
          <a:xfrm>
            <a:off x="11435142" y="6492875"/>
            <a:ext cx="680658"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400" b="1" i="0" u="none" strike="noStrike" cap="none">
                <a:solidFill>
                  <a:schemeClr val="dk1"/>
                </a:solidFill>
                <a:latin typeface="Cambria"/>
                <a:ea typeface="Cambria"/>
                <a:cs typeface="Cambria"/>
                <a:sym typeface="Cambria"/>
              </a:rPr>
              <a:t>‹#›</a:t>
            </a:fld>
            <a:endParaRPr sz="1400" b="1" i="0" u="none" strike="noStrike" cap="none">
              <a:solidFill>
                <a:schemeClr val="dk1"/>
              </a:solidFill>
              <a:latin typeface="Cambria"/>
              <a:ea typeface="Cambria"/>
              <a:cs typeface="Cambria"/>
              <a:sym typeface="Cambria"/>
            </a:endParaRPr>
          </a:p>
        </p:txBody>
      </p:sp>
      <p:pic>
        <p:nvPicPr>
          <p:cNvPr id="13" name="Google Shape;13;p1" descr="A picture containing photo, table, person, monitor&#10;&#10;Description automatically generated"/>
          <p:cNvPicPr preferRelativeResize="0"/>
          <p:nvPr/>
        </p:nvPicPr>
        <p:blipFill rotWithShape="1">
          <a:blip r:embed="rId16">
            <a:alphaModFix/>
          </a:blip>
          <a:srcRect t="90286" r="71976"/>
          <a:stretch/>
        </p:blipFill>
        <p:spPr>
          <a:xfrm>
            <a:off x="0" y="6373302"/>
            <a:ext cx="2514600" cy="490308"/>
          </a:xfrm>
          <a:prstGeom prst="rect">
            <a:avLst/>
          </a:prstGeom>
          <a:noFill/>
          <a:ln>
            <a:noFill/>
          </a:ln>
        </p:spPr>
      </p:pic>
      <p:sp>
        <p:nvSpPr>
          <p:cNvPr id="14" name="Google Shape;14;p1"/>
          <p:cNvSpPr txBox="1"/>
          <p:nvPr/>
        </p:nvSpPr>
        <p:spPr>
          <a:xfrm>
            <a:off x="10287000" y="6536937"/>
            <a:ext cx="10668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i="0" u="none" strike="noStrike" cap="none">
                <a:solidFill>
                  <a:schemeClr val="dk1"/>
                </a:solidFill>
                <a:latin typeface="Cambria"/>
                <a:ea typeface="Cambria"/>
                <a:cs typeface="Cambria"/>
                <a:sym typeface="Cambria"/>
              </a:rPr>
              <a:t>9/19/2020</a:t>
            </a:r>
            <a:endParaRPr sz="1200" b="1">
              <a:solidFill>
                <a:schemeClr val="dk1"/>
              </a:solidFill>
              <a:latin typeface="Cambria"/>
              <a:ea typeface="Cambria"/>
              <a:cs typeface="Cambria"/>
              <a:sym typeface="Cambri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5654967_Classification_of_dog_barks_A_machine_learning_approach"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hyperlink" Target="https://archives.ismir.net/ismir2011/paper/000128.pdf" TargetMode="External"/><Relationship Id="rId4" Type="http://schemas.openxmlformats.org/officeDocument/2006/relationships/hyperlink" Target="https://www.researchgate.net/profile/Syed_Abdul_Rahman_Al-Haddad/publication/251999286_Animal_voice_recognition_for_identification_ID_detection_system/links/55470d210cf23ff71686f8a6/Animal-voice-recognition-for-identification-ID-detection-syste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ctrTitle"/>
          </p:nvPr>
        </p:nvSpPr>
        <p:spPr>
          <a:xfrm>
            <a:off x="914400" y="762000"/>
            <a:ext cx="103632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Dog Behavioural Monitoring System</a:t>
            </a:r>
            <a:endParaRPr/>
          </a:p>
        </p:txBody>
      </p:sp>
      <p:sp>
        <p:nvSpPr>
          <p:cNvPr id="92" name="Google Shape;92;p16"/>
          <p:cNvSpPr txBox="1">
            <a:spLocks noGrp="1"/>
          </p:cNvSpPr>
          <p:nvPr>
            <p:ph type="subTitle" idx="1"/>
          </p:nvPr>
        </p:nvSpPr>
        <p:spPr>
          <a:xfrm>
            <a:off x="1828800" y="2514600"/>
            <a:ext cx="85344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None/>
            </a:pPr>
            <a:r>
              <a:rPr lang="en-US"/>
              <a:t>2020_045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304800" y="304800"/>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Methodology </a:t>
            </a:r>
            <a:endParaRPr/>
          </a:p>
        </p:txBody>
      </p:sp>
      <p:sp>
        <p:nvSpPr>
          <p:cNvPr id="180" name="Google Shape;180;p25"/>
          <p:cNvSpPr txBox="1">
            <a:spLocks noGrp="1"/>
          </p:cNvSpPr>
          <p:nvPr>
            <p:ph type="body" idx="1"/>
          </p:nvPr>
        </p:nvSpPr>
        <p:spPr>
          <a:xfrm>
            <a:off x="304800" y="1143000"/>
            <a:ext cx="11684100" cy="5181600"/>
          </a:xfrm>
          <a:prstGeom prst="rect">
            <a:avLst/>
          </a:prstGeom>
        </p:spPr>
        <p:txBody>
          <a:bodyPr spcFirstLastPara="1" wrap="square" lIns="91425" tIns="45700" rIns="91425" bIns="45700" anchor="t" anchorCtr="0">
            <a:noAutofit/>
          </a:bodyPr>
          <a:lstStyle/>
          <a:p>
            <a:pPr marL="457200" lvl="0" indent="0" algn="just" rtl="0">
              <a:lnSpc>
                <a:spcPct val="150000"/>
              </a:lnSpc>
              <a:spcBef>
                <a:spcPts val="0"/>
              </a:spcBef>
              <a:spcAft>
                <a:spcPts val="0"/>
              </a:spcAft>
              <a:buNone/>
            </a:pPr>
            <a:endParaRPr sz="2200">
              <a:latin typeface="Arial"/>
              <a:ea typeface="Arial"/>
              <a:cs typeface="Arial"/>
              <a:sym typeface="Arial"/>
            </a:endParaRPr>
          </a:p>
          <a:p>
            <a:pPr marL="457200" lvl="0" indent="-368300" algn="just" rtl="0">
              <a:lnSpc>
                <a:spcPct val="150000"/>
              </a:lnSpc>
              <a:spcBef>
                <a:spcPts val="1000"/>
              </a:spcBef>
              <a:spcAft>
                <a:spcPts val="0"/>
              </a:spcAft>
              <a:buSzPts val="2200"/>
              <a:buFont typeface="Arial"/>
              <a:buChar char="●"/>
            </a:pPr>
            <a:r>
              <a:rPr lang="en-US" sz="2200">
                <a:latin typeface="Arial"/>
                <a:ea typeface="Arial"/>
                <a:cs typeface="Arial"/>
                <a:sym typeface="Arial"/>
              </a:rPr>
              <a:t>An API is developed  using flask framework to handle the communication among the dog breed identification model, database and other two components: resting pattern recognition and walking pattern recognition which requires data regarding resting time and the activity levels of the dogs.</a:t>
            </a:r>
            <a:endParaRPr sz="2200">
              <a:latin typeface="Arial"/>
              <a:ea typeface="Arial"/>
              <a:cs typeface="Arial"/>
              <a:sym typeface="Arial"/>
            </a:endParaRPr>
          </a:p>
          <a:p>
            <a:pPr marL="457200" lvl="0" indent="0" algn="just" rtl="0">
              <a:lnSpc>
                <a:spcPct val="150000"/>
              </a:lnSpc>
              <a:spcBef>
                <a:spcPts val="1000"/>
              </a:spcBef>
              <a:spcAft>
                <a:spcPts val="0"/>
              </a:spcAft>
              <a:buNone/>
            </a:pPr>
            <a:endParaRPr sz="2200">
              <a:latin typeface="Arial"/>
              <a:ea typeface="Arial"/>
              <a:cs typeface="Arial"/>
              <a:sym typeface="Arial"/>
            </a:endParaRPr>
          </a:p>
          <a:p>
            <a:pPr marL="457200" lvl="0" indent="-368300" algn="just" rtl="0">
              <a:lnSpc>
                <a:spcPct val="150000"/>
              </a:lnSpc>
              <a:spcBef>
                <a:spcPts val="1000"/>
              </a:spcBef>
              <a:spcAft>
                <a:spcPts val="0"/>
              </a:spcAft>
              <a:buSzPts val="2200"/>
              <a:buFont typeface="Arial"/>
              <a:buChar char="●"/>
            </a:pPr>
            <a:r>
              <a:rPr lang="en-US" sz="2200">
                <a:latin typeface="Arial"/>
                <a:ea typeface="Arial"/>
                <a:cs typeface="Arial"/>
                <a:sym typeface="Arial"/>
              </a:rPr>
              <a:t>The data regarding the activity and the resting time periods will be provided to the resting and walking pattern components as per their requests through the developed API.</a:t>
            </a:r>
            <a:endParaRPr sz="2200">
              <a:latin typeface="Arial"/>
              <a:ea typeface="Arial"/>
              <a:cs typeface="Arial"/>
              <a:sym typeface="Arial"/>
            </a:endParaRPr>
          </a:p>
        </p:txBody>
      </p:sp>
      <p:sp>
        <p:nvSpPr>
          <p:cNvPr id="181" name="Google Shape;181;p25"/>
          <p:cNvSpPr/>
          <p:nvPr/>
        </p:nvSpPr>
        <p:spPr>
          <a:xfrm>
            <a:off x="2699175" y="6519725"/>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2606925" y="6546900"/>
            <a:ext cx="16293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
        <p:nvSpPr>
          <p:cNvPr id="183" name="Google Shape;183;p25"/>
          <p:cNvSpPr/>
          <p:nvPr/>
        </p:nvSpPr>
        <p:spPr>
          <a:xfrm>
            <a:off x="4414000" y="6546950"/>
            <a:ext cx="18531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Herath HMKS</a:t>
            </a:r>
            <a:endParaRPr b="1"/>
          </a:p>
        </p:txBody>
      </p:sp>
      <p:sp>
        <p:nvSpPr>
          <p:cNvPr id="184" name="Google Shape;184;p25"/>
          <p:cNvSpPr/>
          <p:nvPr/>
        </p:nvSpPr>
        <p:spPr>
          <a:xfrm>
            <a:off x="6406200" y="6522050"/>
            <a:ext cx="1575600" cy="31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p:nvPr/>
        </p:nvSpPr>
        <p:spPr>
          <a:xfrm>
            <a:off x="6428375" y="6519600"/>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2020-045</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Achievements</a:t>
            </a:r>
            <a:endParaRPr/>
          </a:p>
        </p:txBody>
      </p:sp>
      <p:sp>
        <p:nvSpPr>
          <p:cNvPr id="191" name="Google Shape;191;p26"/>
          <p:cNvSpPr txBox="1">
            <a:spLocks noGrp="1"/>
          </p:cNvSpPr>
          <p:nvPr>
            <p:ph type="body" idx="1"/>
          </p:nvPr>
        </p:nvSpPr>
        <p:spPr>
          <a:xfrm>
            <a:off x="304800" y="1143000"/>
            <a:ext cx="11684000" cy="5181600"/>
          </a:xfrm>
          <a:prstGeom prst="rect">
            <a:avLst/>
          </a:prstGeom>
          <a:noFill/>
          <a:ln>
            <a:noFill/>
          </a:ln>
        </p:spPr>
        <p:txBody>
          <a:bodyPr spcFirstLastPara="1" wrap="square" lIns="91425" tIns="45700" rIns="91425" bIns="45700" anchor="t" anchorCtr="0">
            <a:noAutofit/>
          </a:bodyPr>
          <a:lstStyle/>
          <a:p>
            <a:pPr marL="342900" lvl="0" indent="0" algn="l" rtl="0">
              <a:spcBef>
                <a:spcPts val="0"/>
              </a:spcBef>
              <a:spcAft>
                <a:spcPts val="0"/>
              </a:spcAft>
              <a:buNone/>
            </a:pPr>
            <a:endParaRPr/>
          </a:p>
        </p:txBody>
      </p:sp>
      <p:sp>
        <p:nvSpPr>
          <p:cNvPr id="192" name="Google Shape;192;p26"/>
          <p:cNvSpPr/>
          <p:nvPr/>
        </p:nvSpPr>
        <p:spPr>
          <a:xfrm>
            <a:off x="2699175" y="6519725"/>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2606925" y="6546900"/>
            <a:ext cx="16293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
        <p:nvSpPr>
          <p:cNvPr id="194" name="Google Shape;194;p26"/>
          <p:cNvSpPr/>
          <p:nvPr/>
        </p:nvSpPr>
        <p:spPr>
          <a:xfrm>
            <a:off x="4390500" y="6498875"/>
            <a:ext cx="1923000" cy="31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6467775" y="6498875"/>
            <a:ext cx="1923000" cy="31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4414000" y="6546950"/>
            <a:ext cx="18531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Herath HMKS</a:t>
            </a:r>
            <a:endParaRPr b="1"/>
          </a:p>
        </p:txBody>
      </p:sp>
      <p:sp>
        <p:nvSpPr>
          <p:cNvPr id="197" name="Google Shape;197;p26"/>
          <p:cNvSpPr/>
          <p:nvPr/>
        </p:nvSpPr>
        <p:spPr>
          <a:xfrm>
            <a:off x="6428375" y="6519600"/>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2020-045</a:t>
            </a:r>
            <a:endParaRPr b="1"/>
          </a:p>
        </p:txBody>
      </p:sp>
      <p:pic>
        <p:nvPicPr>
          <p:cNvPr id="198" name="Google Shape;198;p26"/>
          <p:cNvPicPr preferRelativeResize="0"/>
          <p:nvPr/>
        </p:nvPicPr>
        <p:blipFill>
          <a:blip r:embed="rId3">
            <a:alphaModFix/>
          </a:blip>
          <a:stretch>
            <a:fillRect/>
          </a:stretch>
        </p:blipFill>
        <p:spPr>
          <a:xfrm>
            <a:off x="1441050" y="1959475"/>
            <a:ext cx="3114675" cy="1733550"/>
          </a:xfrm>
          <a:prstGeom prst="rect">
            <a:avLst/>
          </a:prstGeom>
          <a:noFill/>
          <a:ln>
            <a:noFill/>
          </a:ln>
        </p:spPr>
      </p:pic>
      <p:sp>
        <p:nvSpPr>
          <p:cNvPr id="199" name="Google Shape;199;p26"/>
          <p:cNvSpPr txBox="1"/>
          <p:nvPr/>
        </p:nvSpPr>
        <p:spPr>
          <a:xfrm>
            <a:off x="1441075" y="3895575"/>
            <a:ext cx="32394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Inception V3 model accuracy - 89%+</a:t>
            </a:r>
            <a:endParaRPr b="1">
              <a:latin typeface="Cambria"/>
              <a:ea typeface="Cambria"/>
              <a:cs typeface="Cambria"/>
              <a:sym typeface="Cambria"/>
            </a:endParaRPr>
          </a:p>
        </p:txBody>
      </p:sp>
      <p:pic>
        <p:nvPicPr>
          <p:cNvPr id="200" name="Google Shape;200;p26"/>
          <p:cNvPicPr preferRelativeResize="0"/>
          <p:nvPr/>
        </p:nvPicPr>
        <p:blipFill>
          <a:blip r:embed="rId4">
            <a:alphaModFix/>
          </a:blip>
          <a:stretch>
            <a:fillRect/>
          </a:stretch>
        </p:blipFill>
        <p:spPr>
          <a:xfrm>
            <a:off x="5370550" y="3001148"/>
            <a:ext cx="2695475" cy="2731150"/>
          </a:xfrm>
          <a:prstGeom prst="rect">
            <a:avLst/>
          </a:prstGeom>
          <a:noFill/>
          <a:ln>
            <a:noFill/>
          </a:ln>
        </p:spPr>
      </p:pic>
      <p:pic>
        <p:nvPicPr>
          <p:cNvPr id="201" name="Google Shape;201;p26"/>
          <p:cNvPicPr preferRelativeResize="0"/>
          <p:nvPr/>
        </p:nvPicPr>
        <p:blipFill>
          <a:blip r:embed="rId5">
            <a:alphaModFix/>
          </a:blip>
          <a:stretch>
            <a:fillRect/>
          </a:stretch>
        </p:blipFill>
        <p:spPr>
          <a:xfrm>
            <a:off x="8637075" y="1718200"/>
            <a:ext cx="2427550" cy="239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304800" y="304800"/>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Achievements</a:t>
            </a:r>
            <a:endParaRPr/>
          </a:p>
        </p:txBody>
      </p:sp>
      <p:sp>
        <p:nvSpPr>
          <p:cNvPr id="208" name="Google Shape;208;p27"/>
          <p:cNvSpPr txBox="1">
            <a:spLocks noGrp="1"/>
          </p:cNvSpPr>
          <p:nvPr>
            <p:ph type="body" idx="1"/>
          </p:nvPr>
        </p:nvSpPr>
        <p:spPr>
          <a:xfrm>
            <a:off x="304800" y="1143000"/>
            <a:ext cx="11684100" cy="5181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9" name="Google Shape;209;p27"/>
          <p:cNvSpPr/>
          <p:nvPr/>
        </p:nvSpPr>
        <p:spPr>
          <a:xfrm>
            <a:off x="2681000" y="6561750"/>
            <a:ext cx="1584900" cy="296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
        <p:nvSpPr>
          <p:cNvPr id="210" name="Google Shape;210;p27"/>
          <p:cNvSpPr/>
          <p:nvPr/>
        </p:nvSpPr>
        <p:spPr>
          <a:xfrm>
            <a:off x="6432750" y="6561750"/>
            <a:ext cx="1773000" cy="296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2020-045</a:t>
            </a:r>
            <a:endParaRPr b="1"/>
          </a:p>
        </p:txBody>
      </p:sp>
      <p:sp>
        <p:nvSpPr>
          <p:cNvPr id="211" name="Google Shape;211;p27"/>
          <p:cNvSpPr/>
          <p:nvPr/>
        </p:nvSpPr>
        <p:spPr>
          <a:xfrm>
            <a:off x="4384375" y="6561750"/>
            <a:ext cx="1927800" cy="296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Herath HMKS</a:t>
            </a:r>
            <a:endParaRPr b="1"/>
          </a:p>
        </p:txBody>
      </p:sp>
      <p:pic>
        <p:nvPicPr>
          <p:cNvPr id="2" name="breed">
            <a:hlinkClick r:id="" action="ppaction://media"/>
            <a:extLst>
              <a:ext uri="{FF2B5EF4-FFF2-40B4-BE49-F238E27FC236}">
                <a16:creationId xmlns:a16="http://schemas.microsoft.com/office/drawing/2014/main" id="{FBC58A56-7A67-48FF-8BDC-B6F705276A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21200" y="1097100"/>
            <a:ext cx="3149600" cy="518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963084" y="2837087"/>
            <a:ext cx="10363200" cy="1362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Arial"/>
              <a:buNone/>
            </a:pPr>
            <a:r>
              <a:rPr lang="en-US"/>
              <a:t>Walking Pattern Recognition</a:t>
            </a:r>
            <a:endParaRPr/>
          </a:p>
        </p:txBody>
      </p:sp>
      <p:pic>
        <p:nvPicPr>
          <p:cNvPr id="217" name="Google Shape;217;p28"/>
          <p:cNvPicPr preferRelativeResize="0"/>
          <p:nvPr/>
        </p:nvPicPr>
        <p:blipFill>
          <a:blip r:embed="rId3">
            <a:alphaModFix/>
          </a:blip>
          <a:stretch>
            <a:fillRect/>
          </a:stretch>
        </p:blipFill>
        <p:spPr>
          <a:xfrm>
            <a:off x="9729825" y="117675"/>
            <a:ext cx="2462175" cy="2396150"/>
          </a:xfrm>
          <a:prstGeom prst="rect">
            <a:avLst/>
          </a:prstGeom>
          <a:noFill/>
          <a:ln>
            <a:noFill/>
          </a:ln>
        </p:spPr>
      </p:pic>
      <p:sp>
        <p:nvSpPr>
          <p:cNvPr id="218" name="Google Shape;218;p28"/>
          <p:cNvSpPr/>
          <p:nvPr/>
        </p:nvSpPr>
        <p:spPr>
          <a:xfrm>
            <a:off x="2699175" y="6522050"/>
            <a:ext cx="1459500" cy="27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txBox="1"/>
          <p:nvPr/>
        </p:nvSpPr>
        <p:spPr>
          <a:xfrm>
            <a:off x="2797575" y="6336700"/>
            <a:ext cx="1361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
        <p:nvSpPr>
          <p:cNvPr id="220" name="Google Shape;220;p28"/>
          <p:cNvSpPr/>
          <p:nvPr/>
        </p:nvSpPr>
        <p:spPr>
          <a:xfrm>
            <a:off x="4460025" y="6577650"/>
            <a:ext cx="2050500" cy="222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txBox="1"/>
          <p:nvPr/>
        </p:nvSpPr>
        <p:spPr>
          <a:xfrm>
            <a:off x="4865475" y="6336700"/>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222" name="Google Shape;222;p28"/>
          <p:cNvSpPr/>
          <p:nvPr/>
        </p:nvSpPr>
        <p:spPr>
          <a:xfrm>
            <a:off x="6765325" y="6556800"/>
            <a:ext cx="1563600" cy="27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txBox="1"/>
          <p:nvPr/>
        </p:nvSpPr>
        <p:spPr>
          <a:xfrm>
            <a:off x="6997025" y="6373750"/>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p:nvPr/>
        </p:nvSpPr>
        <p:spPr>
          <a:xfrm>
            <a:off x="822500" y="1760850"/>
            <a:ext cx="10819800" cy="4251600"/>
          </a:xfrm>
          <a:prstGeom prst="rect">
            <a:avLst/>
          </a:prstGeom>
          <a:noFill/>
          <a:ln>
            <a:noFill/>
          </a:ln>
        </p:spPr>
        <p:txBody>
          <a:bodyPr spcFirstLastPara="1" wrap="square" lIns="91425" tIns="91425" rIns="91425" bIns="91425" anchor="t" anchorCtr="0">
            <a:noAutofit/>
          </a:bodyPr>
          <a:lstStyle/>
          <a:p>
            <a:pPr marL="342900" lvl="0" indent="0" algn="just" rtl="0">
              <a:lnSpc>
                <a:spcPct val="115000"/>
              </a:lnSpc>
              <a:spcBef>
                <a:spcPts val="0"/>
              </a:spcBef>
              <a:spcAft>
                <a:spcPts val="0"/>
              </a:spcAft>
              <a:buNone/>
            </a:pPr>
            <a:r>
              <a:rPr lang="en-US" sz="2700">
                <a:solidFill>
                  <a:schemeClr val="dk1"/>
                </a:solidFill>
              </a:rPr>
              <a:t>There are systems that can identify dogs’ breed using image processing but moving beyond that approach, currently there are no systems that have the ability to sort out the Walking Behavioral patterns based on the identified breed of the dog.</a:t>
            </a:r>
            <a:endParaRPr sz="400" b="1">
              <a:solidFill>
                <a:schemeClr val="dk1"/>
              </a:solidFill>
            </a:endParaRPr>
          </a:p>
          <a:p>
            <a:pPr marL="0" lvl="0" indent="0" algn="just" rtl="0">
              <a:lnSpc>
                <a:spcPct val="150000"/>
              </a:lnSpc>
              <a:spcBef>
                <a:spcPts val="1200"/>
              </a:spcBef>
              <a:spcAft>
                <a:spcPts val="0"/>
              </a:spcAft>
              <a:buClr>
                <a:schemeClr val="dk1"/>
              </a:buClr>
              <a:buSzPts val="1100"/>
              <a:buFont typeface="Arial"/>
              <a:buNone/>
            </a:pPr>
            <a:endParaRPr sz="1200" b="1">
              <a:solidFill>
                <a:schemeClr val="dk1"/>
              </a:solidFill>
            </a:endParaRPr>
          </a:p>
          <a:p>
            <a:pPr marL="0" lvl="0" indent="0" algn="l" rtl="0">
              <a:spcBef>
                <a:spcPts val="1000"/>
              </a:spcBef>
              <a:spcAft>
                <a:spcPts val="0"/>
              </a:spcAft>
              <a:buNone/>
            </a:pPr>
            <a:endParaRPr>
              <a:latin typeface="Cambria"/>
              <a:ea typeface="Cambria"/>
              <a:cs typeface="Cambria"/>
              <a:sym typeface="Cambria"/>
            </a:endParaRPr>
          </a:p>
        </p:txBody>
      </p:sp>
      <p:sp>
        <p:nvSpPr>
          <p:cNvPr id="229" name="Google Shape;229;p29"/>
          <p:cNvSpPr txBox="1">
            <a:spLocks noGrp="1"/>
          </p:cNvSpPr>
          <p:nvPr>
            <p:ph type="title"/>
          </p:nvPr>
        </p:nvSpPr>
        <p:spPr>
          <a:xfrm>
            <a:off x="498125" y="304800"/>
            <a:ext cx="114906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sz="4400" b="0"/>
              <a:t>Background / Research Gap </a:t>
            </a:r>
            <a:endParaRPr/>
          </a:p>
        </p:txBody>
      </p:sp>
      <p:sp>
        <p:nvSpPr>
          <p:cNvPr id="230" name="Google Shape;230;p29"/>
          <p:cNvSpPr/>
          <p:nvPr/>
        </p:nvSpPr>
        <p:spPr>
          <a:xfrm>
            <a:off x="2652850" y="6510475"/>
            <a:ext cx="15060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4450225" y="6442775"/>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6802000" y="6442775"/>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txBox="1"/>
          <p:nvPr/>
        </p:nvSpPr>
        <p:spPr>
          <a:xfrm>
            <a:off x="2797575" y="6336700"/>
            <a:ext cx="1361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
        <p:nvSpPr>
          <p:cNvPr id="234" name="Google Shape;234;p29"/>
          <p:cNvSpPr txBox="1"/>
          <p:nvPr/>
        </p:nvSpPr>
        <p:spPr>
          <a:xfrm>
            <a:off x="4865475" y="6336700"/>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235" name="Google Shape;235;p29"/>
          <p:cNvSpPr txBox="1"/>
          <p:nvPr/>
        </p:nvSpPr>
        <p:spPr>
          <a:xfrm>
            <a:off x="6997025" y="6373750"/>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pic>
        <p:nvPicPr>
          <p:cNvPr id="236" name="Google Shape;236;p29"/>
          <p:cNvPicPr preferRelativeResize="0"/>
          <p:nvPr/>
        </p:nvPicPr>
        <p:blipFill rotWithShape="1">
          <a:blip r:embed="rId3">
            <a:alphaModFix/>
          </a:blip>
          <a:srcRect t="8177" r="69009" b="10700"/>
          <a:stretch/>
        </p:blipFill>
        <p:spPr>
          <a:xfrm>
            <a:off x="9731500" y="3816500"/>
            <a:ext cx="1428099" cy="147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body" idx="1"/>
          </p:nvPr>
        </p:nvSpPr>
        <p:spPr>
          <a:xfrm>
            <a:off x="963075" y="1413300"/>
            <a:ext cx="10401300" cy="4735800"/>
          </a:xfrm>
          <a:prstGeom prst="rect">
            <a:avLst/>
          </a:prstGeom>
          <a:ln>
            <a:noFill/>
          </a:ln>
        </p:spPr>
        <p:txBody>
          <a:bodyPr spcFirstLastPara="1" wrap="square" lIns="91425" tIns="45700" rIns="91425" bIns="45700" anchor="b" anchorCtr="0">
            <a:noAutofit/>
          </a:bodyPr>
          <a:lstStyle/>
          <a:p>
            <a:pPr marL="0" lvl="0" indent="0" algn="just" rtl="0">
              <a:lnSpc>
                <a:spcPct val="150000"/>
              </a:lnSpc>
              <a:spcBef>
                <a:spcPts val="1200"/>
              </a:spcBef>
              <a:spcAft>
                <a:spcPts val="0"/>
              </a:spcAft>
              <a:buNone/>
            </a:pPr>
            <a:endParaRPr sz="1900">
              <a:solidFill>
                <a:schemeClr val="dk1"/>
              </a:solidFill>
              <a:latin typeface="Arial"/>
              <a:ea typeface="Arial"/>
              <a:cs typeface="Arial"/>
              <a:sym typeface="Arial"/>
            </a:endParaRPr>
          </a:p>
          <a:p>
            <a:pPr marL="0" lvl="0" indent="457200" algn="just" rtl="0">
              <a:lnSpc>
                <a:spcPct val="150000"/>
              </a:lnSpc>
              <a:spcBef>
                <a:spcPts val="1200"/>
              </a:spcBef>
              <a:spcAft>
                <a:spcPts val="0"/>
              </a:spcAft>
              <a:buNone/>
            </a:pPr>
            <a:r>
              <a:rPr lang="en-US" sz="1900">
                <a:solidFill>
                  <a:schemeClr val="dk1"/>
                </a:solidFill>
                <a:latin typeface="Arial"/>
                <a:ea typeface="Arial"/>
                <a:cs typeface="Arial"/>
                <a:sym typeface="Arial"/>
              </a:rPr>
              <a:t>●</a:t>
            </a:r>
            <a:r>
              <a:rPr lang="en-US" sz="1400">
                <a:solidFill>
                  <a:schemeClr val="dk1"/>
                </a:solidFill>
                <a:latin typeface="Arial"/>
                <a:ea typeface="Arial"/>
                <a:cs typeface="Arial"/>
                <a:sym typeface="Arial"/>
              </a:rPr>
              <a:t>  	</a:t>
            </a:r>
            <a:r>
              <a:rPr lang="en-US" sz="1900">
                <a:solidFill>
                  <a:schemeClr val="dk1"/>
                </a:solidFill>
                <a:latin typeface="Arial"/>
                <a:ea typeface="Arial"/>
                <a:cs typeface="Arial"/>
                <a:sym typeface="Arial"/>
              </a:rPr>
              <a:t>How IMU sensors can be used to track dogs’ behavioral changes?</a:t>
            </a:r>
            <a:endParaRPr sz="1900">
              <a:solidFill>
                <a:schemeClr val="dk1"/>
              </a:solidFill>
              <a:latin typeface="Arial"/>
              <a:ea typeface="Arial"/>
              <a:cs typeface="Arial"/>
              <a:sym typeface="Arial"/>
            </a:endParaRPr>
          </a:p>
          <a:p>
            <a:pPr marL="457200" lvl="0" indent="0" algn="just" rtl="0">
              <a:lnSpc>
                <a:spcPct val="150000"/>
              </a:lnSpc>
              <a:spcBef>
                <a:spcPts val="1200"/>
              </a:spcBef>
              <a:spcAft>
                <a:spcPts val="0"/>
              </a:spcAft>
              <a:buNone/>
            </a:pPr>
            <a:r>
              <a:rPr lang="en-US" sz="1900">
                <a:solidFill>
                  <a:schemeClr val="dk1"/>
                </a:solidFill>
                <a:latin typeface="Arial"/>
                <a:ea typeface="Arial"/>
                <a:cs typeface="Arial"/>
                <a:sym typeface="Arial"/>
              </a:rPr>
              <a:t>●</a:t>
            </a:r>
            <a:r>
              <a:rPr lang="en-US" sz="1400">
                <a:solidFill>
                  <a:schemeClr val="dk1"/>
                </a:solidFill>
                <a:latin typeface="Arial"/>
                <a:ea typeface="Arial"/>
                <a:cs typeface="Arial"/>
                <a:sym typeface="Arial"/>
              </a:rPr>
              <a:t>  	</a:t>
            </a:r>
            <a:r>
              <a:rPr lang="en-US" sz="1900">
                <a:solidFill>
                  <a:schemeClr val="dk1"/>
                </a:solidFill>
                <a:latin typeface="Arial"/>
                <a:ea typeface="Arial"/>
                <a:cs typeface="Arial"/>
                <a:sym typeface="Arial"/>
              </a:rPr>
              <a:t>Dog Activity Recognition (Walk, Run) since there may be confusion between distinguishing running activity from walking activity.</a:t>
            </a:r>
            <a:endParaRPr sz="1900">
              <a:solidFill>
                <a:schemeClr val="dk1"/>
              </a:solidFill>
              <a:latin typeface="Arial"/>
              <a:ea typeface="Arial"/>
              <a:cs typeface="Arial"/>
              <a:sym typeface="Arial"/>
            </a:endParaRPr>
          </a:p>
          <a:p>
            <a:pPr marL="457200" lvl="0" indent="0" algn="just" rtl="0">
              <a:lnSpc>
                <a:spcPct val="150000"/>
              </a:lnSpc>
              <a:spcBef>
                <a:spcPts val="1200"/>
              </a:spcBef>
              <a:spcAft>
                <a:spcPts val="0"/>
              </a:spcAft>
              <a:buNone/>
            </a:pPr>
            <a:r>
              <a:rPr lang="en-US" sz="1900">
                <a:solidFill>
                  <a:schemeClr val="dk1"/>
                </a:solidFill>
                <a:latin typeface="Arial"/>
                <a:ea typeface="Arial"/>
                <a:cs typeface="Arial"/>
                <a:sym typeface="Arial"/>
              </a:rPr>
              <a:t>●</a:t>
            </a:r>
            <a:r>
              <a:rPr lang="en-US" sz="1400">
                <a:solidFill>
                  <a:schemeClr val="dk1"/>
                </a:solidFill>
                <a:latin typeface="Arial"/>
                <a:ea typeface="Arial"/>
                <a:cs typeface="Arial"/>
                <a:sym typeface="Arial"/>
              </a:rPr>
              <a:t>  	</a:t>
            </a:r>
            <a:r>
              <a:rPr lang="en-US" sz="1900">
                <a:solidFill>
                  <a:schemeClr val="dk1"/>
                </a:solidFill>
                <a:latin typeface="Arial"/>
                <a:ea typeface="Arial"/>
                <a:cs typeface="Arial"/>
                <a:sym typeface="Arial"/>
              </a:rPr>
              <a:t>Analyze whether the pet dog has the appropriate behavior according to its breed and to its age?</a:t>
            </a:r>
            <a:endParaRPr sz="1900">
              <a:solidFill>
                <a:schemeClr val="dk1"/>
              </a:solidFill>
              <a:latin typeface="Arial"/>
              <a:ea typeface="Arial"/>
              <a:cs typeface="Arial"/>
              <a:sym typeface="Arial"/>
            </a:endParaRPr>
          </a:p>
          <a:p>
            <a:pPr marL="457200" lvl="0" indent="0" algn="just" rtl="0">
              <a:lnSpc>
                <a:spcPct val="150000"/>
              </a:lnSpc>
              <a:spcBef>
                <a:spcPts val="1200"/>
              </a:spcBef>
              <a:spcAft>
                <a:spcPts val="0"/>
              </a:spcAft>
              <a:buNone/>
            </a:pPr>
            <a:r>
              <a:rPr lang="en-US" sz="1900">
                <a:solidFill>
                  <a:schemeClr val="dk1"/>
                </a:solidFill>
                <a:latin typeface="Arial"/>
                <a:ea typeface="Arial"/>
                <a:cs typeface="Arial"/>
                <a:sym typeface="Arial"/>
              </a:rPr>
              <a:t>●</a:t>
            </a:r>
            <a:r>
              <a:rPr lang="en-US" sz="1400">
                <a:solidFill>
                  <a:schemeClr val="dk1"/>
                </a:solidFill>
                <a:latin typeface="Arial"/>
                <a:ea typeface="Arial"/>
                <a:cs typeface="Arial"/>
                <a:sym typeface="Arial"/>
              </a:rPr>
              <a:t>  	</a:t>
            </a:r>
            <a:r>
              <a:rPr lang="en-US" sz="1900">
                <a:solidFill>
                  <a:schemeClr val="dk1"/>
                </a:solidFill>
                <a:latin typeface="Arial"/>
                <a:ea typeface="Arial"/>
                <a:cs typeface="Arial"/>
                <a:sym typeface="Arial"/>
              </a:rPr>
              <a:t>How to track the changes in walking and motion activity levels using an IMU sensor?</a:t>
            </a:r>
            <a:endParaRPr sz="1900">
              <a:solidFill>
                <a:schemeClr val="dk1"/>
              </a:solidFill>
              <a:latin typeface="Arial"/>
              <a:ea typeface="Arial"/>
              <a:cs typeface="Arial"/>
              <a:sym typeface="Arial"/>
            </a:endParaRPr>
          </a:p>
          <a:p>
            <a:pPr marL="0" lvl="0" indent="0" algn="just" rtl="0">
              <a:lnSpc>
                <a:spcPct val="150000"/>
              </a:lnSpc>
              <a:spcBef>
                <a:spcPts val="1200"/>
              </a:spcBef>
              <a:spcAft>
                <a:spcPts val="0"/>
              </a:spcAft>
              <a:buClr>
                <a:schemeClr val="dk1"/>
              </a:buClr>
              <a:buSzPts val="1100"/>
              <a:buFont typeface="Arial"/>
              <a:buNone/>
            </a:pPr>
            <a:endParaRPr sz="1800">
              <a:solidFill>
                <a:schemeClr val="dk1"/>
              </a:solidFill>
              <a:latin typeface="Arial"/>
              <a:ea typeface="Arial"/>
              <a:cs typeface="Arial"/>
              <a:sym typeface="Arial"/>
            </a:endParaRPr>
          </a:p>
          <a:p>
            <a:pPr marL="0" lvl="0" indent="0" algn="l" rtl="0">
              <a:spcBef>
                <a:spcPts val="1000"/>
              </a:spcBef>
              <a:spcAft>
                <a:spcPts val="0"/>
              </a:spcAft>
              <a:buNone/>
            </a:pPr>
            <a:endParaRPr sz="2300">
              <a:latin typeface="Arial"/>
              <a:ea typeface="Arial"/>
              <a:cs typeface="Arial"/>
              <a:sym typeface="Arial"/>
            </a:endParaRPr>
          </a:p>
        </p:txBody>
      </p:sp>
      <p:sp>
        <p:nvSpPr>
          <p:cNvPr id="243" name="Google Shape;243;p30"/>
          <p:cNvSpPr txBox="1">
            <a:spLocks noGrp="1"/>
          </p:cNvSpPr>
          <p:nvPr>
            <p:ph type="title"/>
          </p:nvPr>
        </p:nvSpPr>
        <p:spPr>
          <a:xfrm>
            <a:off x="25395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sz="4400" b="0"/>
              <a:t>Research Question</a:t>
            </a:r>
            <a:endParaRPr/>
          </a:p>
        </p:txBody>
      </p:sp>
      <p:sp>
        <p:nvSpPr>
          <p:cNvPr id="244" name="Google Shape;244;p30"/>
          <p:cNvSpPr/>
          <p:nvPr/>
        </p:nvSpPr>
        <p:spPr>
          <a:xfrm>
            <a:off x="2596725" y="6465300"/>
            <a:ext cx="16200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4428850" y="6510600"/>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828650" y="6465300"/>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txBox="1"/>
          <p:nvPr/>
        </p:nvSpPr>
        <p:spPr>
          <a:xfrm>
            <a:off x="2797575" y="6336700"/>
            <a:ext cx="1361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
        <p:nvSpPr>
          <p:cNvPr id="248" name="Google Shape;248;p30"/>
          <p:cNvSpPr txBox="1"/>
          <p:nvPr/>
        </p:nvSpPr>
        <p:spPr>
          <a:xfrm>
            <a:off x="4865475" y="6336700"/>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249" name="Google Shape;249;p30"/>
          <p:cNvSpPr txBox="1"/>
          <p:nvPr/>
        </p:nvSpPr>
        <p:spPr>
          <a:xfrm>
            <a:off x="6997025" y="6373750"/>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body" idx="1"/>
          </p:nvPr>
        </p:nvSpPr>
        <p:spPr>
          <a:xfrm>
            <a:off x="304800" y="1320625"/>
            <a:ext cx="11684100" cy="4935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None/>
            </a:pPr>
            <a:r>
              <a:rPr lang="en-US" sz="2100" b="1">
                <a:latin typeface="Arial"/>
                <a:ea typeface="Arial"/>
                <a:cs typeface="Arial"/>
                <a:sym typeface="Arial"/>
              </a:rPr>
              <a:t>Main objective</a:t>
            </a:r>
            <a:endParaRPr sz="2100">
              <a:latin typeface="Arial"/>
              <a:ea typeface="Arial"/>
              <a:cs typeface="Arial"/>
              <a:sym typeface="Arial"/>
            </a:endParaRPr>
          </a:p>
          <a:p>
            <a:pPr marL="0" lvl="0" indent="0" algn="l" rtl="0">
              <a:lnSpc>
                <a:spcPct val="115000"/>
              </a:lnSpc>
              <a:spcBef>
                <a:spcPts val="1400"/>
              </a:spcBef>
              <a:spcAft>
                <a:spcPts val="0"/>
              </a:spcAft>
              <a:buClr>
                <a:schemeClr val="dk1"/>
              </a:buClr>
              <a:buSzPts val="1100"/>
              <a:buFont typeface="Arial"/>
              <a:buNone/>
            </a:pPr>
            <a:endParaRPr sz="2100">
              <a:latin typeface="Arial"/>
              <a:ea typeface="Arial"/>
              <a:cs typeface="Arial"/>
              <a:sym typeface="Arial"/>
            </a:endParaRPr>
          </a:p>
          <a:p>
            <a:pPr marL="457200" lvl="0" indent="0" algn="just" rtl="0">
              <a:lnSpc>
                <a:spcPct val="150000"/>
              </a:lnSpc>
              <a:spcBef>
                <a:spcPts val="1200"/>
              </a:spcBef>
              <a:spcAft>
                <a:spcPts val="0"/>
              </a:spcAft>
              <a:buClr>
                <a:schemeClr val="dk1"/>
              </a:buClr>
              <a:buSzPts val="1100"/>
              <a:buFont typeface="Arial"/>
              <a:buNone/>
            </a:pPr>
            <a:r>
              <a:rPr lang="en-US" sz="2100">
                <a:latin typeface="Arial"/>
                <a:ea typeface="Arial"/>
                <a:cs typeface="Arial"/>
                <a:sym typeface="Arial"/>
              </a:rPr>
              <a:t>The main objective of the proposed research component is to build up a system that can track and monitor the walking activity levels of dogs according to their breed and age.</a:t>
            </a:r>
            <a:endParaRPr sz="2100">
              <a:latin typeface="Arial"/>
              <a:ea typeface="Arial"/>
              <a:cs typeface="Arial"/>
              <a:sym typeface="Arial"/>
            </a:endParaRPr>
          </a:p>
          <a:p>
            <a:pPr marL="342900" lvl="0" indent="0" algn="l" rtl="0">
              <a:spcBef>
                <a:spcPts val="1200"/>
              </a:spcBef>
              <a:spcAft>
                <a:spcPts val="0"/>
              </a:spcAft>
              <a:buNone/>
            </a:pPr>
            <a:endParaRPr/>
          </a:p>
        </p:txBody>
      </p:sp>
      <p:sp>
        <p:nvSpPr>
          <p:cNvPr id="255" name="Google Shape;255;p31"/>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Objectives</a:t>
            </a:r>
            <a:endParaRPr/>
          </a:p>
        </p:txBody>
      </p:sp>
      <p:sp>
        <p:nvSpPr>
          <p:cNvPr id="256" name="Google Shape;256;p31"/>
          <p:cNvSpPr/>
          <p:nvPr/>
        </p:nvSpPr>
        <p:spPr>
          <a:xfrm>
            <a:off x="4392300" y="6479150"/>
            <a:ext cx="18750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6456125" y="6479150"/>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2588725" y="6479150"/>
            <a:ext cx="16860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p:nvPr/>
        </p:nvSpPr>
        <p:spPr>
          <a:xfrm>
            <a:off x="2797575" y="6336700"/>
            <a:ext cx="1361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
        <p:nvSpPr>
          <p:cNvPr id="260" name="Google Shape;260;p31"/>
          <p:cNvSpPr txBox="1"/>
          <p:nvPr/>
        </p:nvSpPr>
        <p:spPr>
          <a:xfrm>
            <a:off x="4865475" y="6336700"/>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261" name="Google Shape;261;p31"/>
          <p:cNvSpPr txBox="1"/>
          <p:nvPr/>
        </p:nvSpPr>
        <p:spPr>
          <a:xfrm>
            <a:off x="6997025" y="6373750"/>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304800" y="304800"/>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a:p>
            <a:pPr marL="0" lvl="0" indent="0" algn="ctr" rtl="0">
              <a:spcBef>
                <a:spcPts val="0"/>
              </a:spcBef>
              <a:spcAft>
                <a:spcPts val="0"/>
              </a:spcAft>
              <a:buClr>
                <a:schemeClr val="dk1"/>
              </a:buClr>
              <a:buSzPts val="4400"/>
              <a:buFont typeface="Arial"/>
              <a:buNone/>
            </a:pPr>
            <a:r>
              <a:rPr lang="en-US"/>
              <a:t>Objectives</a:t>
            </a:r>
            <a:endParaRPr/>
          </a:p>
          <a:p>
            <a:pPr marL="0" lvl="0" indent="0" algn="ctr" rtl="0">
              <a:spcBef>
                <a:spcPts val="0"/>
              </a:spcBef>
              <a:spcAft>
                <a:spcPts val="0"/>
              </a:spcAft>
              <a:buNone/>
            </a:pPr>
            <a:endParaRPr/>
          </a:p>
        </p:txBody>
      </p:sp>
      <p:sp>
        <p:nvSpPr>
          <p:cNvPr id="268" name="Google Shape;268;p32"/>
          <p:cNvSpPr txBox="1">
            <a:spLocks noGrp="1"/>
          </p:cNvSpPr>
          <p:nvPr>
            <p:ph type="body" idx="1"/>
          </p:nvPr>
        </p:nvSpPr>
        <p:spPr>
          <a:xfrm>
            <a:off x="304800" y="1143000"/>
            <a:ext cx="11684100" cy="5181600"/>
          </a:xfrm>
          <a:prstGeom prst="rect">
            <a:avLst/>
          </a:prstGeom>
          <a:ln>
            <a:noFill/>
          </a:ln>
        </p:spPr>
        <p:txBody>
          <a:bodyPr spcFirstLastPara="1" wrap="square" lIns="91425" tIns="45700" rIns="91425" bIns="45700" anchor="t" anchorCtr="0">
            <a:noAutofit/>
          </a:bodyPr>
          <a:lstStyle/>
          <a:p>
            <a:pPr marL="0" lvl="0" indent="0" algn="just" rtl="0">
              <a:lnSpc>
                <a:spcPct val="150000"/>
              </a:lnSpc>
              <a:spcBef>
                <a:spcPts val="1200"/>
              </a:spcBef>
              <a:spcAft>
                <a:spcPts val="0"/>
              </a:spcAft>
              <a:buNone/>
            </a:pPr>
            <a:r>
              <a:rPr lang="en-US" sz="2000" b="1">
                <a:latin typeface="Arial"/>
                <a:ea typeface="Arial"/>
                <a:cs typeface="Arial"/>
                <a:sym typeface="Arial"/>
              </a:rPr>
              <a:t>Sub Objectives</a:t>
            </a:r>
            <a:endParaRPr sz="2000" b="1">
              <a:latin typeface="Arial"/>
              <a:ea typeface="Arial"/>
              <a:cs typeface="Arial"/>
              <a:sym typeface="Arial"/>
            </a:endParaRPr>
          </a:p>
          <a:p>
            <a:pPr marL="914400" lvl="0" indent="0" algn="just" rtl="0">
              <a:lnSpc>
                <a:spcPct val="150000"/>
              </a:lnSpc>
              <a:spcBef>
                <a:spcPts val="1200"/>
              </a:spcBef>
              <a:spcAft>
                <a:spcPts val="0"/>
              </a:spcAft>
              <a:buNone/>
            </a:pPr>
            <a:r>
              <a:rPr lang="en-US" sz="2000" b="1">
                <a:latin typeface="Arial"/>
                <a:ea typeface="Arial"/>
                <a:cs typeface="Arial"/>
                <a:sym typeface="Arial"/>
              </a:rPr>
              <a:t>●  </a:t>
            </a:r>
            <a:r>
              <a:rPr lang="en-US" sz="2000">
                <a:latin typeface="Arial"/>
                <a:ea typeface="Arial"/>
                <a:cs typeface="Arial"/>
                <a:sym typeface="Arial"/>
              </a:rPr>
              <a:t>	Sub-Objective 1: Dog Activity Recognition (Walk, Run).</a:t>
            </a:r>
            <a:endParaRPr sz="2000">
              <a:latin typeface="Arial"/>
              <a:ea typeface="Arial"/>
              <a:cs typeface="Arial"/>
              <a:sym typeface="Arial"/>
            </a:endParaRPr>
          </a:p>
          <a:p>
            <a:pPr marL="914400" lvl="0" indent="0" algn="just" rtl="0">
              <a:lnSpc>
                <a:spcPct val="150000"/>
              </a:lnSpc>
              <a:spcBef>
                <a:spcPts val="1000"/>
              </a:spcBef>
              <a:spcAft>
                <a:spcPts val="0"/>
              </a:spcAft>
              <a:buNone/>
            </a:pPr>
            <a:r>
              <a:rPr lang="en-US" sz="2000">
                <a:latin typeface="Arial"/>
                <a:ea typeface="Arial"/>
                <a:cs typeface="Arial"/>
                <a:sym typeface="Arial"/>
              </a:rPr>
              <a:t>●  	</a:t>
            </a:r>
            <a:r>
              <a:rPr lang="en-US" sz="2000">
                <a:highlight>
                  <a:srgbClr val="FFFFFF"/>
                </a:highlight>
                <a:latin typeface="Arial"/>
                <a:ea typeface="Arial"/>
                <a:cs typeface="Arial"/>
                <a:sym typeface="Arial"/>
              </a:rPr>
              <a:t>Sub-Objective 2: Measure walking activity of the dog using an attached IMU Sensor device.</a:t>
            </a:r>
            <a:endParaRPr sz="2000">
              <a:highlight>
                <a:srgbClr val="FFFFFF"/>
              </a:highlight>
              <a:latin typeface="Arial"/>
              <a:ea typeface="Arial"/>
              <a:cs typeface="Arial"/>
              <a:sym typeface="Arial"/>
            </a:endParaRPr>
          </a:p>
          <a:p>
            <a:pPr marL="914400" lvl="0" indent="0" algn="just" rtl="0">
              <a:lnSpc>
                <a:spcPct val="150000"/>
              </a:lnSpc>
              <a:spcBef>
                <a:spcPts val="1000"/>
              </a:spcBef>
              <a:spcAft>
                <a:spcPts val="0"/>
              </a:spcAft>
              <a:buNone/>
            </a:pPr>
            <a:r>
              <a:rPr lang="en-US" sz="2000">
                <a:latin typeface="Arial"/>
                <a:ea typeface="Arial"/>
                <a:cs typeface="Arial"/>
                <a:sym typeface="Arial"/>
              </a:rPr>
              <a:t>●  	</a:t>
            </a:r>
            <a:r>
              <a:rPr lang="en-US" sz="2000">
                <a:highlight>
                  <a:srgbClr val="FFFFFF"/>
                </a:highlight>
                <a:latin typeface="Arial"/>
                <a:ea typeface="Arial"/>
                <a:cs typeface="Arial"/>
                <a:sym typeface="Arial"/>
              </a:rPr>
              <a:t>Sub-Objective 3: Calculate average walking activity of the dog during normal health conditions.</a:t>
            </a:r>
            <a:endParaRPr sz="2000">
              <a:highlight>
                <a:srgbClr val="FFFFFF"/>
              </a:highlight>
              <a:latin typeface="Arial"/>
              <a:ea typeface="Arial"/>
              <a:cs typeface="Arial"/>
              <a:sym typeface="Arial"/>
            </a:endParaRPr>
          </a:p>
          <a:p>
            <a:pPr marL="914400" lvl="0" indent="0" algn="just" rtl="0">
              <a:lnSpc>
                <a:spcPct val="150000"/>
              </a:lnSpc>
              <a:spcBef>
                <a:spcPts val="1000"/>
              </a:spcBef>
              <a:spcAft>
                <a:spcPts val="0"/>
              </a:spcAft>
              <a:buNone/>
            </a:pPr>
            <a:r>
              <a:rPr lang="en-US" sz="2000">
                <a:latin typeface="Arial"/>
                <a:ea typeface="Arial"/>
                <a:cs typeface="Arial"/>
                <a:sym typeface="Arial"/>
              </a:rPr>
              <a:t>●  	</a:t>
            </a:r>
            <a:r>
              <a:rPr lang="en-US" sz="2000">
                <a:highlight>
                  <a:srgbClr val="FFFFFF"/>
                </a:highlight>
                <a:latin typeface="Arial"/>
                <a:ea typeface="Arial"/>
                <a:cs typeface="Arial"/>
                <a:sym typeface="Arial"/>
              </a:rPr>
              <a:t>Sub-Objective 4: </a:t>
            </a:r>
            <a:r>
              <a:rPr lang="en-US" sz="2000">
                <a:latin typeface="Arial"/>
                <a:ea typeface="Arial"/>
                <a:cs typeface="Arial"/>
                <a:sym typeface="Arial"/>
              </a:rPr>
              <a:t>Compare walking and motion activity with average walking activity according to the breed and age and analyze the results.</a:t>
            </a:r>
            <a:endParaRPr sz="2000">
              <a:latin typeface="Arial"/>
              <a:ea typeface="Arial"/>
              <a:cs typeface="Arial"/>
              <a:sym typeface="Arial"/>
            </a:endParaRPr>
          </a:p>
          <a:p>
            <a:pPr marL="914400" lvl="0" indent="0" algn="just" rtl="0">
              <a:lnSpc>
                <a:spcPct val="150000"/>
              </a:lnSpc>
              <a:spcBef>
                <a:spcPts val="1000"/>
              </a:spcBef>
              <a:spcAft>
                <a:spcPts val="0"/>
              </a:spcAft>
              <a:buNone/>
            </a:pPr>
            <a:r>
              <a:rPr lang="en-US" sz="2000">
                <a:latin typeface="Arial"/>
                <a:ea typeface="Arial"/>
                <a:cs typeface="Arial"/>
                <a:sym typeface="Arial"/>
              </a:rPr>
              <a:t>●  	</a:t>
            </a:r>
            <a:r>
              <a:rPr lang="en-US" sz="2000">
                <a:highlight>
                  <a:srgbClr val="FFFFFF"/>
                </a:highlight>
                <a:latin typeface="Arial"/>
                <a:ea typeface="Arial"/>
                <a:cs typeface="Arial"/>
                <a:sym typeface="Arial"/>
              </a:rPr>
              <a:t>Sub-Objective 5: </a:t>
            </a:r>
            <a:r>
              <a:rPr lang="en-US" sz="2000">
                <a:latin typeface="Arial"/>
                <a:ea typeface="Arial"/>
                <a:cs typeface="Arial"/>
                <a:sym typeface="Arial"/>
              </a:rPr>
              <a:t>Notify if there is a change in walking and motion activity levels.</a:t>
            </a:r>
            <a:endParaRPr sz="2000">
              <a:latin typeface="Arial"/>
              <a:ea typeface="Arial"/>
              <a:cs typeface="Arial"/>
              <a:sym typeface="Arial"/>
            </a:endParaRPr>
          </a:p>
          <a:p>
            <a:pPr marL="342900" lvl="0" indent="0" algn="l" rtl="0">
              <a:spcBef>
                <a:spcPts val="1000"/>
              </a:spcBef>
              <a:spcAft>
                <a:spcPts val="0"/>
              </a:spcAft>
              <a:buNone/>
            </a:pPr>
            <a:endParaRPr sz="2000" b="1"/>
          </a:p>
          <a:p>
            <a:pPr marL="0" lvl="0" indent="0" algn="just" rtl="0">
              <a:lnSpc>
                <a:spcPct val="150000"/>
              </a:lnSpc>
              <a:spcBef>
                <a:spcPts val="1200"/>
              </a:spcBef>
              <a:spcAft>
                <a:spcPts val="0"/>
              </a:spcAft>
              <a:buNone/>
            </a:pPr>
            <a:endParaRPr sz="2000" b="1">
              <a:latin typeface="Arial"/>
              <a:ea typeface="Arial"/>
              <a:cs typeface="Arial"/>
              <a:sym typeface="Arial"/>
            </a:endParaRPr>
          </a:p>
          <a:p>
            <a:pPr marL="0" lvl="0" indent="0" algn="l" rtl="0">
              <a:spcBef>
                <a:spcPts val="1200"/>
              </a:spcBef>
              <a:spcAft>
                <a:spcPts val="0"/>
              </a:spcAft>
              <a:buNone/>
            </a:pPr>
            <a:endParaRPr sz="2000"/>
          </a:p>
        </p:txBody>
      </p:sp>
      <p:sp>
        <p:nvSpPr>
          <p:cNvPr id="269" name="Google Shape;269;p32"/>
          <p:cNvSpPr/>
          <p:nvPr/>
        </p:nvSpPr>
        <p:spPr>
          <a:xfrm>
            <a:off x="4369150" y="6510600"/>
            <a:ext cx="19212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6479325" y="6510600"/>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2712625" y="6510600"/>
            <a:ext cx="15468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txBox="1"/>
          <p:nvPr/>
        </p:nvSpPr>
        <p:spPr>
          <a:xfrm>
            <a:off x="2797575" y="6336700"/>
            <a:ext cx="1361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
        <p:nvSpPr>
          <p:cNvPr id="273" name="Google Shape;273;p32"/>
          <p:cNvSpPr txBox="1"/>
          <p:nvPr/>
        </p:nvSpPr>
        <p:spPr>
          <a:xfrm>
            <a:off x="4865475" y="6336700"/>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274" name="Google Shape;274;p32"/>
          <p:cNvSpPr txBox="1"/>
          <p:nvPr/>
        </p:nvSpPr>
        <p:spPr>
          <a:xfrm>
            <a:off x="6997025" y="6373750"/>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Methodology</a:t>
            </a:r>
            <a:endParaRPr/>
          </a:p>
        </p:txBody>
      </p:sp>
      <p:sp>
        <p:nvSpPr>
          <p:cNvPr id="280" name="Google Shape;280;p33"/>
          <p:cNvSpPr txBox="1">
            <a:spLocks noGrp="1"/>
          </p:cNvSpPr>
          <p:nvPr>
            <p:ph type="body" idx="1"/>
          </p:nvPr>
        </p:nvSpPr>
        <p:spPr>
          <a:xfrm>
            <a:off x="304800" y="1598650"/>
            <a:ext cx="11684100" cy="472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000" b="1">
              <a:latin typeface="Arial"/>
              <a:ea typeface="Arial"/>
              <a:cs typeface="Arial"/>
              <a:sym typeface="Arial"/>
            </a:endParaRPr>
          </a:p>
          <a:p>
            <a:pPr marL="0" lvl="0" indent="0" algn="l" rtl="0">
              <a:spcBef>
                <a:spcPts val="0"/>
              </a:spcBef>
              <a:spcAft>
                <a:spcPts val="0"/>
              </a:spcAft>
              <a:buNone/>
            </a:pPr>
            <a:endParaRPr sz="1500" b="1">
              <a:latin typeface="Arial"/>
              <a:ea typeface="Arial"/>
              <a:cs typeface="Arial"/>
              <a:sym typeface="Arial"/>
            </a:endParaRPr>
          </a:p>
          <a:p>
            <a:pPr marL="457200" lvl="0" indent="-342900" algn="just" rtl="0">
              <a:lnSpc>
                <a:spcPct val="150000"/>
              </a:lnSpc>
              <a:spcBef>
                <a:spcPts val="1200"/>
              </a:spcBef>
              <a:spcAft>
                <a:spcPts val="0"/>
              </a:spcAft>
              <a:buSzPts val="1800"/>
              <a:buChar char="●"/>
            </a:pPr>
            <a:r>
              <a:rPr lang="en-US" sz="1800">
                <a:latin typeface="Arial"/>
                <a:ea typeface="Arial"/>
                <a:cs typeface="Arial"/>
                <a:sym typeface="Arial"/>
              </a:rPr>
              <a:t>In order to measure the walking and motion patterns of the dog, an IMU sensor (6DOF MPU6050) which consists of a triaxial accelerometer and a triaxial gyroscope is attached to the collar of the dog.</a:t>
            </a:r>
            <a:endParaRPr sz="1800">
              <a:latin typeface="Arial"/>
              <a:ea typeface="Arial"/>
              <a:cs typeface="Arial"/>
              <a:sym typeface="Arial"/>
            </a:endParaRPr>
          </a:p>
          <a:p>
            <a:pPr marL="457200" lvl="0" indent="0" algn="just" rtl="0">
              <a:lnSpc>
                <a:spcPct val="150000"/>
              </a:lnSpc>
              <a:spcBef>
                <a:spcPts val="1200"/>
              </a:spcBef>
              <a:spcAft>
                <a:spcPts val="0"/>
              </a:spcAft>
              <a:buNone/>
            </a:pPr>
            <a:endParaRPr sz="1800">
              <a:latin typeface="Arial"/>
              <a:ea typeface="Arial"/>
              <a:cs typeface="Arial"/>
              <a:sym typeface="Arial"/>
            </a:endParaRPr>
          </a:p>
          <a:p>
            <a:pPr marL="457200" lvl="0" indent="-342900" algn="just" rtl="0">
              <a:lnSpc>
                <a:spcPct val="150000"/>
              </a:lnSpc>
              <a:spcBef>
                <a:spcPts val="1200"/>
              </a:spcBef>
              <a:spcAft>
                <a:spcPts val="0"/>
              </a:spcAft>
              <a:buSzPts val="1800"/>
              <a:buChar char="●"/>
            </a:pPr>
            <a:r>
              <a:rPr lang="en-US" sz="1800">
                <a:latin typeface="Arial"/>
                <a:ea typeface="Arial"/>
                <a:cs typeface="Arial"/>
                <a:sym typeface="Arial"/>
              </a:rPr>
              <a:t>The raw data obtained from the IMU sensor is obtained using a NodeMCU Wi-Fi development board with the help of the Arduino IDE. Once the raw data is obtained, the data will be run through an activity classifier with the help of a standard machine learning algorithm.</a:t>
            </a:r>
            <a:endParaRPr sz="1800">
              <a:latin typeface="Arial"/>
              <a:ea typeface="Arial"/>
              <a:cs typeface="Arial"/>
              <a:sym typeface="Arial"/>
            </a:endParaRPr>
          </a:p>
          <a:p>
            <a:pPr marL="0" lvl="0" indent="0" algn="just" rtl="0">
              <a:lnSpc>
                <a:spcPct val="150000"/>
              </a:lnSpc>
              <a:spcBef>
                <a:spcPts val="1200"/>
              </a:spcBef>
              <a:spcAft>
                <a:spcPts val="0"/>
              </a:spcAft>
              <a:buClr>
                <a:schemeClr val="dk1"/>
              </a:buClr>
              <a:buSzPts val="1100"/>
              <a:buFont typeface="Arial"/>
              <a:buNone/>
            </a:pPr>
            <a:endParaRPr sz="1500">
              <a:latin typeface="Arial"/>
              <a:ea typeface="Arial"/>
              <a:cs typeface="Arial"/>
              <a:sym typeface="Arial"/>
            </a:endParaRPr>
          </a:p>
          <a:p>
            <a:pPr marL="0" lvl="0" indent="0" algn="l" rtl="0">
              <a:spcBef>
                <a:spcPts val="1000"/>
              </a:spcBef>
              <a:spcAft>
                <a:spcPts val="0"/>
              </a:spcAft>
              <a:buNone/>
            </a:pPr>
            <a:endParaRPr sz="1500" b="1">
              <a:latin typeface="Arial"/>
              <a:ea typeface="Arial"/>
              <a:cs typeface="Arial"/>
              <a:sym typeface="Arial"/>
            </a:endParaRPr>
          </a:p>
        </p:txBody>
      </p:sp>
      <p:sp>
        <p:nvSpPr>
          <p:cNvPr id="281" name="Google Shape;281;p33"/>
          <p:cNvSpPr/>
          <p:nvPr/>
        </p:nvSpPr>
        <p:spPr>
          <a:xfrm>
            <a:off x="4392300" y="6442775"/>
            <a:ext cx="19560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6490900" y="6510600"/>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2712625" y="6510600"/>
            <a:ext cx="15468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txBox="1"/>
          <p:nvPr/>
        </p:nvSpPr>
        <p:spPr>
          <a:xfrm>
            <a:off x="2797575" y="6336700"/>
            <a:ext cx="1361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
        <p:nvSpPr>
          <p:cNvPr id="285" name="Google Shape;285;p33"/>
          <p:cNvSpPr txBox="1"/>
          <p:nvPr/>
        </p:nvSpPr>
        <p:spPr>
          <a:xfrm>
            <a:off x="4865475" y="6336700"/>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286" name="Google Shape;286;p33"/>
          <p:cNvSpPr txBox="1"/>
          <p:nvPr/>
        </p:nvSpPr>
        <p:spPr>
          <a:xfrm>
            <a:off x="6997025" y="6373750"/>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304800" y="304800"/>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Methodology</a:t>
            </a:r>
            <a:endParaRPr/>
          </a:p>
        </p:txBody>
      </p:sp>
      <p:sp>
        <p:nvSpPr>
          <p:cNvPr id="293" name="Google Shape;293;p34"/>
          <p:cNvSpPr txBox="1">
            <a:spLocks noGrp="1"/>
          </p:cNvSpPr>
          <p:nvPr>
            <p:ph type="body" idx="1"/>
          </p:nvPr>
        </p:nvSpPr>
        <p:spPr>
          <a:xfrm>
            <a:off x="304800" y="1143000"/>
            <a:ext cx="11684100" cy="5181600"/>
          </a:xfrm>
          <a:prstGeom prst="rect">
            <a:avLst/>
          </a:prstGeom>
          <a:ln>
            <a:noFill/>
          </a:ln>
        </p:spPr>
        <p:txBody>
          <a:bodyPr spcFirstLastPara="1" wrap="square" lIns="91425" tIns="45700" rIns="91425" bIns="45700" anchor="t" anchorCtr="0">
            <a:noAutofit/>
          </a:bodyPr>
          <a:lstStyle/>
          <a:p>
            <a:pPr marL="457200" lvl="0" indent="0" algn="just" rtl="0">
              <a:lnSpc>
                <a:spcPct val="150000"/>
              </a:lnSpc>
              <a:spcBef>
                <a:spcPts val="1200"/>
              </a:spcBef>
              <a:spcAft>
                <a:spcPts val="0"/>
              </a:spcAft>
              <a:buNone/>
            </a:pPr>
            <a:r>
              <a:rPr lang="en-US" sz="1800">
                <a:latin typeface="Arial"/>
                <a:ea typeface="Arial"/>
                <a:cs typeface="Arial"/>
                <a:sym typeface="Arial"/>
              </a:rPr>
              <a:t> </a:t>
            </a:r>
            <a:endParaRPr sz="1800">
              <a:latin typeface="Arial"/>
              <a:ea typeface="Arial"/>
              <a:cs typeface="Arial"/>
              <a:sym typeface="Arial"/>
            </a:endParaRPr>
          </a:p>
          <a:p>
            <a:pPr marL="457200" lvl="0" indent="-342900" algn="just" rtl="0">
              <a:lnSpc>
                <a:spcPct val="150000"/>
              </a:lnSpc>
              <a:spcBef>
                <a:spcPts val="1200"/>
              </a:spcBef>
              <a:spcAft>
                <a:spcPts val="0"/>
              </a:spcAft>
              <a:buSzPts val="1800"/>
              <a:buChar char="●"/>
            </a:pPr>
            <a:r>
              <a:rPr lang="en-US" sz="1800">
                <a:latin typeface="Arial"/>
                <a:ea typeface="Arial"/>
                <a:cs typeface="Arial"/>
                <a:sym typeface="Arial"/>
              </a:rPr>
              <a:t>Dog activity recognition takes place accordingly (Walk, Run). The statistics will be updated and will be uploaded to a server. The amount of activity of the dog during motion activity is measured accordingly.</a:t>
            </a:r>
            <a:endParaRPr sz="1800">
              <a:latin typeface="Arial"/>
              <a:ea typeface="Arial"/>
              <a:cs typeface="Arial"/>
              <a:sym typeface="Arial"/>
            </a:endParaRPr>
          </a:p>
          <a:p>
            <a:pPr marL="457200" lvl="0" indent="0" algn="just" rtl="0">
              <a:lnSpc>
                <a:spcPct val="150000"/>
              </a:lnSpc>
              <a:spcBef>
                <a:spcPts val="1200"/>
              </a:spcBef>
              <a:spcAft>
                <a:spcPts val="0"/>
              </a:spcAft>
              <a:buNone/>
            </a:pPr>
            <a:endParaRPr sz="1800">
              <a:latin typeface="Arial"/>
              <a:ea typeface="Arial"/>
              <a:cs typeface="Arial"/>
              <a:sym typeface="Arial"/>
            </a:endParaRPr>
          </a:p>
          <a:p>
            <a:pPr marL="457200" lvl="0" indent="-342900" algn="just" rtl="0">
              <a:lnSpc>
                <a:spcPct val="150000"/>
              </a:lnSpc>
              <a:spcBef>
                <a:spcPts val="1200"/>
              </a:spcBef>
              <a:spcAft>
                <a:spcPts val="0"/>
              </a:spcAft>
              <a:buSzPts val="1800"/>
              <a:buChar char="●"/>
            </a:pPr>
            <a:r>
              <a:rPr lang="en-US" sz="1800">
                <a:latin typeface="Arial"/>
                <a:ea typeface="Arial"/>
                <a:cs typeface="Arial"/>
                <a:sym typeface="Arial"/>
              </a:rPr>
              <a:t>Average activity levels of the dogs based on its breed and age is already in the system. Based on the breed and age, we can identify if a dog is very active or not. The progressed results will be computed based on breed and age.</a:t>
            </a:r>
            <a:endParaRPr sz="1800">
              <a:latin typeface="Arial"/>
              <a:ea typeface="Arial"/>
              <a:cs typeface="Arial"/>
              <a:sym typeface="Arial"/>
            </a:endParaRPr>
          </a:p>
          <a:p>
            <a:pPr marL="457200" lvl="0" indent="0" algn="just" rtl="0">
              <a:lnSpc>
                <a:spcPct val="150000"/>
              </a:lnSpc>
              <a:spcBef>
                <a:spcPts val="1200"/>
              </a:spcBef>
              <a:spcAft>
                <a:spcPts val="0"/>
              </a:spcAft>
              <a:buNone/>
            </a:pPr>
            <a:endParaRPr sz="1800">
              <a:latin typeface="Arial"/>
              <a:ea typeface="Arial"/>
              <a:cs typeface="Arial"/>
              <a:sym typeface="Arial"/>
            </a:endParaRPr>
          </a:p>
          <a:p>
            <a:pPr marL="457200" lvl="0" indent="-342900" algn="just" rtl="0">
              <a:lnSpc>
                <a:spcPct val="150000"/>
              </a:lnSpc>
              <a:spcBef>
                <a:spcPts val="1200"/>
              </a:spcBef>
              <a:spcAft>
                <a:spcPts val="0"/>
              </a:spcAft>
              <a:buSzPts val="1800"/>
              <a:buChar char="●"/>
            </a:pPr>
            <a:r>
              <a:rPr lang="en-US" sz="1800">
                <a:latin typeface="Arial"/>
                <a:ea typeface="Arial"/>
                <a:cs typeface="Arial"/>
                <a:sym typeface="Arial"/>
              </a:rPr>
              <a:t>Updates are pushed to mobile application via cellular or Wi-Fi Connection. The health level of the dog is determined, and the user is notified if there is a change in activity levels.</a:t>
            </a:r>
            <a:endParaRPr sz="3800">
              <a:latin typeface="Arial"/>
              <a:ea typeface="Arial"/>
              <a:cs typeface="Arial"/>
              <a:sym typeface="Arial"/>
            </a:endParaRPr>
          </a:p>
        </p:txBody>
      </p:sp>
      <p:sp>
        <p:nvSpPr>
          <p:cNvPr id="294" name="Google Shape;294;p34"/>
          <p:cNvSpPr/>
          <p:nvPr/>
        </p:nvSpPr>
        <p:spPr>
          <a:xfrm>
            <a:off x="4392300" y="6442775"/>
            <a:ext cx="18633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6444575" y="6510600"/>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txBox="1"/>
          <p:nvPr/>
        </p:nvSpPr>
        <p:spPr>
          <a:xfrm>
            <a:off x="4865475" y="6336700"/>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297" name="Google Shape;297;p34"/>
          <p:cNvSpPr txBox="1"/>
          <p:nvPr/>
        </p:nvSpPr>
        <p:spPr>
          <a:xfrm>
            <a:off x="6997025" y="6373750"/>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sp>
        <p:nvSpPr>
          <p:cNvPr id="298" name="Google Shape;298;p34"/>
          <p:cNvSpPr/>
          <p:nvPr/>
        </p:nvSpPr>
        <p:spPr>
          <a:xfrm>
            <a:off x="2652850" y="6591550"/>
            <a:ext cx="1633500" cy="217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p:nvPr/>
        </p:nvSpPr>
        <p:spPr>
          <a:xfrm>
            <a:off x="2797575" y="6336700"/>
            <a:ext cx="1361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Overall Project Description</a:t>
            </a:r>
            <a:endParaRPr/>
          </a:p>
        </p:txBody>
      </p:sp>
      <p:sp>
        <p:nvSpPr>
          <p:cNvPr id="98" name="Google Shape;98;p17"/>
          <p:cNvSpPr txBox="1">
            <a:spLocks noGrp="1"/>
          </p:cNvSpPr>
          <p:nvPr>
            <p:ph type="body" idx="1"/>
          </p:nvPr>
        </p:nvSpPr>
        <p:spPr>
          <a:xfrm>
            <a:off x="304800" y="1143000"/>
            <a:ext cx="11684100" cy="51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340"/>
              </a:spcBef>
              <a:spcAft>
                <a:spcPts val="0"/>
              </a:spcAft>
              <a:buNone/>
            </a:pPr>
            <a:endParaRPr sz="1700"/>
          </a:p>
          <a:p>
            <a:pPr marL="457200" lvl="0" indent="-508000" algn="l" rtl="0">
              <a:lnSpc>
                <a:spcPct val="90000"/>
              </a:lnSpc>
              <a:spcBef>
                <a:spcPts val="340"/>
              </a:spcBef>
              <a:spcAft>
                <a:spcPts val="0"/>
              </a:spcAft>
              <a:buClr>
                <a:srgbClr val="888888"/>
              </a:buClr>
              <a:buSzPts val="2500"/>
              <a:buFont typeface="Arial"/>
              <a:buChar char="•"/>
            </a:pPr>
            <a:r>
              <a:rPr lang="en-US" sz="2500"/>
              <a:t>Introduction</a:t>
            </a:r>
            <a:endParaRPr sz="2500"/>
          </a:p>
          <a:p>
            <a:pPr marL="742950" lvl="1" indent="-279400" algn="l" rtl="0">
              <a:lnSpc>
                <a:spcPct val="115000"/>
              </a:lnSpc>
              <a:spcBef>
                <a:spcPts val="0"/>
              </a:spcBef>
              <a:spcAft>
                <a:spcPts val="0"/>
              </a:spcAft>
              <a:buClr>
                <a:srgbClr val="000000"/>
              </a:buClr>
              <a:buSzPts val="1700"/>
              <a:buFont typeface="Cambria"/>
              <a:buChar char="⮚"/>
            </a:pPr>
            <a:r>
              <a:rPr lang="en-US" sz="1700">
                <a:solidFill>
                  <a:srgbClr val="000000"/>
                </a:solidFill>
              </a:rPr>
              <a:t>Developing a mobile application which tracks and monitors the behaviour of the pet dogs.</a:t>
            </a:r>
            <a:endParaRPr sz="1700">
              <a:solidFill>
                <a:srgbClr val="000000"/>
              </a:solidFill>
            </a:endParaRPr>
          </a:p>
          <a:p>
            <a:pPr marL="742950" lvl="1" indent="-279400" algn="l" rtl="0">
              <a:lnSpc>
                <a:spcPct val="115000"/>
              </a:lnSpc>
              <a:spcBef>
                <a:spcPts val="0"/>
              </a:spcBef>
              <a:spcAft>
                <a:spcPts val="0"/>
              </a:spcAft>
              <a:buClr>
                <a:srgbClr val="000000"/>
              </a:buClr>
              <a:buSzPts val="1700"/>
              <a:buFont typeface="Cambria"/>
              <a:buChar char="⮚"/>
            </a:pPr>
            <a:r>
              <a:rPr lang="en-US" sz="1700">
                <a:solidFill>
                  <a:srgbClr val="000000"/>
                </a:solidFill>
              </a:rPr>
              <a:t>This application will track the unusual behavioural changes and notify the user.</a:t>
            </a:r>
            <a:endParaRPr sz="1700">
              <a:solidFill>
                <a:srgbClr val="000000"/>
              </a:solidFill>
            </a:endParaRPr>
          </a:p>
          <a:p>
            <a:pPr marL="457200" lvl="0" indent="-508000" algn="l" rtl="0">
              <a:lnSpc>
                <a:spcPct val="90000"/>
              </a:lnSpc>
              <a:spcBef>
                <a:spcPts val="340"/>
              </a:spcBef>
              <a:spcAft>
                <a:spcPts val="0"/>
              </a:spcAft>
              <a:buClr>
                <a:srgbClr val="888888"/>
              </a:buClr>
              <a:buSzPts val="2500"/>
              <a:buFont typeface="Arial"/>
              <a:buChar char="•"/>
            </a:pPr>
            <a:r>
              <a:rPr lang="en-US" sz="2500"/>
              <a:t>Research Problem</a:t>
            </a:r>
            <a:endParaRPr sz="2500"/>
          </a:p>
          <a:p>
            <a:pPr marL="742950" lvl="1" indent="-279400" algn="l" rtl="0">
              <a:spcBef>
                <a:spcPts val="0"/>
              </a:spcBef>
              <a:spcAft>
                <a:spcPts val="0"/>
              </a:spcAft>
              <a:buClr>
                <a:srgbClr val="000000"/>
              </a:buClr>
              <a:buSzPts val="1700"/>
              <a:buFont typeface="Cambria"/>
              <a:buChar char="⮚"/>
            </a:pPr>
            <a:r>
              <a:rPr lang="en-US" sz="1700">
                <a:solidFill>
                  <a:srgbClr val="000000"/>
                </a:solidFill>
              </a:rPr>
              <a:t>Dogs may undergo different health conditions which are not noticed by their owners. </a:t>
            </a:r>
            <a:endParaRPr sz="1700">
              <a:solidFill>
                <a:srgbClr val="000000"/>
              </a:solidFill>
            </a:endParaRPr>
          </a:p>
          <a:p>
            <a:pPr marL="742950" lvl="1" indent="-279400" algn="l" rtl="0">
              <a:spcBef>
                <a:spcPts val="0"/>
              </a:spcBef>
              <a:spcAft>
                <a:spcPts val="0"/>
              </a:spcAft>
              <a:buClr>
                <a:srgbClr val="000000"/>
              </a:buClr>
              <a:buSzPts val="1700"/>
              <a:buFont typeface="Cambria"/>
              <a:buChar char="⮚"/>
            </a:pPr>
            <a:r>
              <a:rPr lang="en-US" sz="1700">
                <a:solidFill>
                  <a:srgbClr val="000000"/>
                </a:solidFill>
              </a:rPr>
              <a:t>Differences in the behaviors such as resting, walking, barking behaviour of the pet dog based on breed and age should be noticed by the owners in order to identify their unusual behaviors.</a:t>
            </a:r>
            <a:endParaRPr sz="1700">
              <a:solidFill>
                <a:srgbClr val="000000"/>
              </a:solidFill>
            </a:endParaRPr>
          </a:p>
          <a:p>
            <a:pPr marL="457200" lvl="0" indent="-508000" algn="l" rtl="0">
              <a:lnSpc>
                <a:spcPct val="90000"/>
              </a:lnSpc>
              <a:spcBef>
                <a:spcPts val="340"/>
              </a:spcBef>
              <a:spcAft>
                <a:spcPts val="0"/>
              </a:spcAft>
              <a:buClr>
                <a:srgbClr val="888888"/>
              </a:buClr>
              <a:buSzPts val="2500"/>
              <a:buFont typeface="Arial"/>
              <a:buChar char="•"/>
            </a:pPr>
            <a:r>
              <a:rPr lang="en-US" sz="2500"/>
              <a:t>Research Objectives</a:t>
            </a:r>
            <a:endParaRPr sz="2500"/>
          </a:p>
          <a:p>
            <a:pPr marL="742950" lvl="1" indent="-298450" algn="l" rtl="0">
              <a:lnSpc>
                <a:spcPct val="90000"/>
              </a:lnSpc>
              <a:spcBef>
                <a:spcPts val="340"/>
              </a:spcBef>
              <a:spcAft>
                <a:spcPts val="0"/>
              </a:spcAft>
              <a:buSzPts val="2000"/>
              <a:buChar char="⮚"/>
            </a:pPr>
            <a:r>
              <a:rPr lang="en-US" sz="2000"/>
              <a:t>Main Objective</a:t>
            </a:r>
            <a:endParaRPr sz="2000"/>
          </a:p>
          <a:p>
            <a:pPr marL="1143000" lvl="0" indent="0" algn="l" rtl="0">
              <a:lnSpc>
                <a:spcPct val="90000"/>
              </a:lnSpc>
              <a:spcBef>
                <a:spcPts val="340"/>
              </a:spcBef>
              <a:spcAft>
                <a:spcPts val="0"/>
              </a:spcAft>
              <a:buNone/>
            </a:pPr>
            <a:r>
              <a:rPr lang="en-US" sz="1700"/>
              <a:t>Tracking the behavioral changes of the dogs using image processing and machine learning concepts and notifying the pet owners via a mobile application is the main objective of this research.</a:t>
            </a:r>
            <a:endParaRPr sz="1700"/>
          </a:p>
          <a:p>
            <a:pPr marL="742950" lvl="1" indent="-298450" algn="l" rtl="0">
              <a:lnSpc>
                <a:spcPct val="90000"/>
              </a:lnSpc>
              <a:spcBef>
                <a:spcPts val="340"/>
              </a:spcBef>
              <a:spcAft>
                <a:spcPts val="0"/>
              </a:spcAft>
              <a:buSzPts val="2000"/>
              <a:buChar char="⮚"/>
            </a:pPr>
            <a:r>
              <a:rPr lang="en-US" sz="2000"/>
              <a:t>Sub Objectives</a:t>
            </a:r>
            <a:endParaRPr sz="2000"/>
          </a:p>
          <a:p>
            <a:pPr marL="1143000" lvl="2" indent="-222250" algn="just" rtl="0">
              <a:spcBef>
                <a:spcPts val="0"/>
              </a:spcBef>
              <a:spcAft>
                <a:spcPts val="0"/>
              </a:spcAft>
              <a:buSzPts val="1700"/>
              <a:buFont typeface="Cambria"/>
              <a:buChar char="•"/>
            </a:pPr>
            <a:r>
              <a:rPr lang="en-US" sz="1700"/>
              <a:t>Identify the dog breed using computer vision and specify the unique characteristics of the dog.</a:t>
            </a:r>
            <a:endParaRPr sz="1700"/>
          </a:p>
          <a:p>
            <a:pPr marL="1143000" lvl="2" indent="-222250" algn="just" rtl="0">
              <a:spcBef>
                <a:spcPts val="0"/>
              </a:spcBef>
              <a:spcAft>
                <a:spcPts val="0"/>
              </a:spcAft>
              <a:buSzPts val="1700"/>
              <a:buFont typeface="Cambria"/>
              <a:buChar char="•"/>
            </a:pPr>
            <a:r>
              <a:rPr lang="en-US" sz="1700"/>
              <a:t>Analyze the walking behavior pattern of the dog based on breed and age using machine learning algorithms.</a:t>
            </a:r>
            <a:endParaRPr sz="1700"/>
          </a:p>
          <a:p>
            <a:pPr marL="1143000" lvl="2" indent="-222250" algn="just" rtl="0">
              <a:spcBef>
                <a:spcPts val="0"/>
              </a:spcBef>
              <a:spcAft>
                <a:spcPts val="0"/>
              </a:spcAft>
              <a:buSzPts val="1700"/>
              <a:buFont typeface="Cambria"/>
              <a:buChar char="•"/>
            </a:pPr>
            <a:r>
              <a:rPr lang="en-US" sz="1700"/>
              <a:t>Analyze the resting behavior pattern of the dog based on breed and age using computer vision.</a:t>
            </a:r>
            <a:endParaRPr sz="1700"/>
          </a:p>
          <a:p>
            <a:pPr marL="1143000" lvl="2" indent="-222250" algn="just" rtl="0">
              <a:spcBef>
                <a:spcPts val="0"/>
              </a:spcBef>
              <a:spcAft>
                <a:spcPts val="0"/>
              </a:spcAft>
              <a:buSzPts val="1700"/>
              <a:buFont typeface="Cambria"/>
              <a:buChar char="•"/>
            </a:pPr>
            <a:r>
              <a:rPr lang="en-US" sz="1700"/>
              <a:t>Analyze the unusual  barking behavior patterns of the dog using computer vision and audio analysis.</a:t>
            </a:r>
            <a:endParaRPr sz="4000"/>
          </a:p>
          <a:p>
            <a:pPr marL="0" lvl="0" indent="0" algn="l" rtl="0">
              <a:lnSpc>
                <a:spcPct val="90000"/>
              </a:lnSpc>
              <a:spcBef>
                <a:spcPts val="340"/>
              </a:spcBef>
              <a:spcAft>
                <a:spcPts val="0"/>
              </a:spcAft>
              <a:buClr>
                <a:srgbClr val="888888"/>
              </a:buClr>
              <a:buSzPts val="1700"/>
              <a:buNone/>
            </a:pPr>
            <a:endParaRPr/>
          </a:p>
        </p:txBody>
      </p:sp>
      <p:pic>
        <p:nvPicPr>
          <p:cNvPr id="99" name="Google Shape;99;p17"/>
          <p:cNvPicPr preferRelativeResize="0"/>
          <p:nvPr/>
        </p:nvPicPr>
        <p:blipFill rotWithShape="1">
          <a:blip r:embed="rId3">
            <a:alphaModFix/>
          </a:blip>
          <a:srcRect t="8177" r="69009" b="10700"/>
          <a:stretch/>
        </p:blipFill>
        <p:spPr>
          <a:xfrm>
            <a:off x="10064325" y="1143000"/>
            <a:ext cx="1428099" cy="1473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304800" y="304800"/>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t>Methodology</a:t>
            </a:r>
            <a:endParaRPr/>
          </a:p>
        </p:txBody>
      </p:sp>
      <p:sp>
        <p:nvSpPr>
          <p:cNvPr id="306" name="Google Shape;306;p35"/>
          <p:cNvSpPr txBox="1">
            <a:spLocks noGrp="1"/>
          </p:cNvSpPr>
          <p:nvPr>
            <p:ph type="body" idx="1"/>
          </p:nvPr>
        </p:nvSpPr>
        <p:spPr>
          <a:xfrm>
            <a:off x="304800" y="1143000"/>
            <a:ext cx="11684100" cy="5181600"/>
          </a:xfrm>
          <a:prstGeom prst="rect">
            <a:avLst/>
          </a:prstGeom>
          <a:ln>
            <a:noFill/>
          </a:ln>
        </p:spPr>
        <p:txBody>
          <a:bodyPr spcFirstLastPara="1" wrap="square" lIns="91425" tIns="45700" rIns="91425" bIns="45700" anchor="t" anchorCtr="0">
            <a:noAutofit/>
          </a:bodyPr>
          <a:lstStyle/>
          <a:p>
            <a:pPr marL="342900" lvl="0" indent="0" algn="l" rtl="0">
              <a:spcBef>
                <a:spcPts val="0"/>
              </a:spcBef>
              <a:spcAft>
                <a:spcPts val="0"/>
              </a:spcAft>
              <a:buNone/>
            </a:pPr>
            <a:endParaRPr sz="2400">
              <a:latin typeface="Arial"/>
              <a:ea typeface="Arial"/>
              <a:cs typeface="Arial"/>
              <a:sym typeface="Arial"/>
            </a:endParaRPr>
          </a:p>
          <a:p>
            <a:pPr marL="342900" lvl="0" indent="0" algn="l" rtl="0">
              <a:spcBef>
                <a:spcPts val="0"/>
              </a:spcBef>
              <a:spcAft>
                <a:spcPts val="0"/>
              </a:spcAft>
              <a:buNone/>
            </a:pPr>
            <a:r>
              <a:rPr lang="en-US" sz="2400">
                <a:latin typeface="Arial"/>
                <a:ea typeface="Arial"/>
                <a:cs typeface="Arial"/>
                <a:sym typeface="Arial"/>
              </a:rPr>
              <a:t>Technological Approach</a:t>
            </a:r>
            <a:endParaRPr sz="2400">
              <a:latin typeface="Arial"/>
              <a:ea typeface="Arial"/>
              <a:cs typeface="Arial"/>
              <a:sym typeface="Arial"/>
            </a:endParaRPr>
          </a:p>
          <a:p>
            <a:pPr marL="0" lvl="0" indent="0" algn="l" rtl="0">
              <a:spcBef>
                <a:spcPts val="360"/>
              </a:spcBef>
              <a:spcAft>
                <a:spcPts val="0"/>
              </a:spcAft>
              <a:buNone/>
            </a:pPr>
            <a:endParaRPr/>
          </a:p>
        </p:txBody>
      </p:sp>
      <p:sp>
        <p:nvSpPr>
          <p:cNvPr id="307" name="Google Shape;307;p35"/>
          <p:cNvSpPr/>
          <p:nvPr/>
        </p:nvSpPr>
        <p:spPr>
          <a:xfrm>
            <a:off x="4413675" y="6442775"/>
            <a:ext cx="18882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6456125" y="6510600"/>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2712625" y="6510600"/>
            <a:ext cx="15468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txBox="1"/>
          <p:nvPr/>
        </p:nvSpPr>
        <p:spPr>
          <a:xfrm>
            <a:off x="2797575" y="6336700"/>
            <a:ext cx="1361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
        <p:nvSpPr>
          <p:cNvPr id="311" name="Google Shape;311;p35"/>
          <p:cNvSpPr txBox="1"/>
          <p:nvPr/>
        </p:nvSpPr>
        <p:spPr>
          <a:xfrm>
            <a:off x="4865475" y="6336700"/>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312" name="Google Shape;312;p35"/>
          <p:cNvSpPr txBox="1"/>
          <p:nvPr/>
        </p:nvSpPr>
        <p:spPr>
          <a:xfrm>
            <a:off x="6997025" y="6373750"/>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graphicFrame>
        <p:nvGraphicFramePr>
          <p:cNvPr id="313" name="Google Shape;313;p35"/>
          <p:cNvGraphicFramePr/>
          <p:nvPr/>
        </p:nvGraphicFramePr>
        <p:xfrm>
          <a:off x="952500" y="2286000"/>
          <a:ext cx="3000000" cy="3000000"/>
        </p:xfrm>
        <a:graphic>
          <a:graphicData uri="http://schemas.openxmlformats.org/drawingml/2006/table">
            <a:tbl>
              <a:tblPr>
                <a:noFill/>
                <a:tableStyleId>{35FE4A0C-47DC-41EE-8706-DEF54F78B9E6}</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497200">
                <a:tc>
                  <a:txBody>
                    <a:bodyPr/>
                    <a:lstStyle/>
                    <a:p>
                      <a:pPr marL="0" lvl="0" indent="0" algn="ctr" rtl="0">
                        <a:lnSpc>
                          <a:spcPct val="115000"/>
                        </a:lnSpc>
                        <a:spcBef>
                          <a:spcPts val="1200"/>
                        </a:spcBef>
                        <a:spcAft>
                          <a:spcPts val="1200"/>
                        </a:spcAft>
                        <a:buNone/>
                      </a:pPr>
                      <a:r>
                        <a:rPr lang="en-US" sz="1500"/>
                        <a:t>Models</a:t>
                      </a:r>
                      <a:endParaRPr sz="1500"/>
                    </a:p>
                  </a:txBody>
                  <a:tcPr marL="91425" marR="91425" marT="91425" marB="91425">
                    <a:lnL w="12625" cap="flat" cmpd="sng">
                      <a:solidFill>
                        <a:srgbClr val="666666"/>
                      </a:solidFill>
                      <a:prstDash val="solid"/>
                      <a:round/>
                      <a:headEnd type="none" w="sm" len="sm"/>
                      <a:tailEnd type="none" w="sm" len="sm"/>
                    </a:lnL>
                  </a:tcPr>
                </a:tc>
                <a:tc>
                  <a:txBody>
                    <a:bodyPr/>
                    <a:lstStyle/>
                    <a:p>
                      <a:pPr marL="0" lvl="0" indent="0" algn="l" rtl="0">
                        <a:lnSpc>
                          <a:spcPct val="115000"/>
                        </a:lnSpc>
                        <a:spcBef>
                          <a:spcPts val="1200"/>
                        </a:spcBef>
                        <a:spcAft>
                          <a:spcPts val="1200"/>
                        </a:spcAft>
                        <a:buNone/>
                      </a:pPr>
                      <a:r>
                        <a:rPr lang="en-US" sz="1500">
                          <a:solidFill>
                            <a:schemeClr val="dk1"/>
                          </a:solidFill>
                        </a:rPr>
                        <a:t>Support Vector Machine</a:t>
                      </a:r>
                      <a:endParaRPr sz="1450"/>
                    </a:p>
                  </a:txBody>
                  <a:tcPr marL="91425" marR="91425" marT="91425" marB="91425">
                    <a:lnR w="12625" cap="flat" cmpd="sng">
                      <a:solidFill>
                        <a:srgbClr val="666666"/>
                      </a:solidFill>
                      <a:prstDash val="solid"/>
                      <a:round/>
                      <a:headEnd type="none" w="sm" len="sm"/>
                      <a:tailEnd type="none" w="sm" len="sm"/>
                    </a:lnR>
                  </a:tcPr>
                </a:tc>
                <a:extLst>
                  <a:ext uri="{0D108BD9-81ED-4DB2-BD59-A6C34878D82A}">
                    <a16:rowId xmlns:a16="http://schemas.microsoft.com/office/drawing/2014/main" val="10000"/>
                  </a:ext>
                </a:extLst>
              </a:tr>
              <a:tr h="497200">
                <a:tc>
                  <a:txBody>
                    <a:bodyPr/>
                    <a:lstStyle/>
                    <a:p>
                      <a:pPr marL="0" lvl="0" indent="0" algn="ctr" rtl="0">
                        <a:lnSpc>
                          <a:spcPct val="115000"/>
                        </a:lnSpc>
                        <a:spcBef>
                          <a:spcPts val="1200"/>
                        </a:spcBef>
                        <a:spcAft>
                          <a:spcPts val="1200"/>
                        </a:spcAft>
                        <a:buNone/>
                      </a:pPr>
                      <a:r>
                        <a:rPr lang="en-US" sz="1500"/>
                        <a:t>Programming languages</a:t>
                      </a:r>
                      <a:endParaRPr sz="1500"/>
                    </a:p>
                  </a:txBody>
                  <a:tcPr marL="91425" marR="91425" marT="91425" marB="91425">
                    <a:lnL w="12625" cap="flat" cmpd="sng">
                      <a:solidFill>
                        <a:srgbClr val="666666"/>
                      </a:solidFill>
                      <a:prstDash val="solid"/>
                      <a:round/>
                      <a:headEnd type="none" w="sm" len="sm"/>
                      <a:tailEnd type="none" w="sm" len="sm"/>
                    </a:lnL>
                  </a:tcPr>
                </a:tc>
                <a:tc>
                  <a:txBody>
                    <a:bodyPr/>
                    <a:lstStyle/>
                    <a:p>
                      <a:pPr marL="0" lvl="0" indent="0" algn="l" rtl="0">
                        <a:lnSpc>
                          <a:spcPct val="115000"/>
                        </a:lnSpc>
                        <a:spcBef>
                          <a:spcPts val="1200"/>
                        </a:spcBef>
                        <a:spcAft>
                          <a:spcPts val="1200"/>
                        </a:spcAft>
                        <a:buNone/>
                      </a:pPr>
                      <a:r>
                        <a:rPr lang="en-US"/>
                        <a:t> </a:t>
                      </a:r>
                      <a:r>
                        <a:rPr lang="en-US" sz="1500">
                          <a:solidFill>
                            <a:schemeClr val="dk1"/>
                          </a:solidFill>
                        </a:rPr>
                        <a:t>Python, C++, Dart</a:t>
                      </a:r>
                      <a:endParaRPr/>
                    </a:p>
                  </a:txBody>
                  <a:tcPr marL="91425" marR="91425" marT="91425" marB="91425">
                    <a:lnR w="12625" cap="flat" cmpd="sng">
                      <a:solidFill>
                        <a:srgbClr val="666666"/>
                      </a:solidFill>
                      <a:prstDash val="solid"/>
                      <a:round/>
                      <a:headEnd type="none" w="sm" len="sm"/>
                      <a:tailEnd type="none" w="sm" len="sm"/>
                    </a:lnR>
                  </a:tcPr>
                </a:tc>
                <a:extLst>
                  <a:ext uri="{0D108BD9-81ED-4DB2-BD59-A6C34878D82A}">
                    <a16:rowId xmlns:a16="http://schemas.microsoft.com/office/drawing/2014/main" val="10001"/>
                  </a:ext>
                </a:extLst>
              </a:tr>
              <a:tr h="497200">
                <a:tc>
                  <a:txBody>
                    <a:bodyPr/>
                    <a:lstStyle/>
                    <a:p>
                      <a:pPr marL="0" lvl="0" indent="0" algn="l" rtl="0">
                        <a:spcBef>
                          <a:spcPts val="0"/>
                        </a:spcBef>
                        <a:spcAft>
                          <a:spcPts val="0"/>
                        </a:spcAft>
                        <a:buNone/>
                      </a:pPr>
                      <a:r>
                        <a:rPr lang="en-US" sz="1500">
                          <a:solidFill>
                            <a:schemeClr val="dk1"/>
                          </a:solidFill>
                        </a:rPr>
                        <a:t>                                       Libraries</a:t>
                      </a:r>
                      <a:endParaRPr sz="1700"/>
                    </a:p>
                  </a:txBody>
                  <a:tcPr marL="91425" marR="91425" marT="91425" marB="91425"/>
                </a:tc>
                <a:tc>
                  <a:txBody>
                    <a:bodyPr/>
                    <a:lstStyle/>
                    <a:p>
                      <a:pPr marL="0" lvl="0" indent="0" algn="l" rtl="0">
                        <a:spcBef>
                          <a:spcPts val="0"/>
                        </a:spcBef>
                        <a:spcAft>
                          <a:spcPts val="0"/>
                        </a:spcAft>
                        <a:buNone/>
                      </a:pPr>
                      <a:r>
                        <a:rPr lang="en-US" sz="1500">
                          <a:solidFill>
                            <a:schemeClr val="dk1"/>
                          </a:solidFill>
                        </a:rPr>
                        <a:t>Keras, SciKit learn, Arduino</a:t>
                      </a:r>
                      <a:endParaRPr sz="1700"/>
                    </a:p>
                  </a:txBody>
                  <a:tcPr marL="91425" marR="91425" marT="91425" marB="91425"/>
                </a:tc>
                <a:extLst>
                  <a:ext uri="{0D108BD9-81ED-4DB2-BD59-A6C34878D82A}">
                    <a16:rowId xmlns:a16="http://schemas.microsoft.com/office/drawing/2014/main" val="10002"/>
                  </a:ext>
                </a:extLst>
              </a:tr>
              <a:tr h="497200">
                <a:tc>
                  <a:txBody>
                    <a:bodyPr/>
                    <a:lstStyle/>
                    <a:p>
                      <a:pPr marL="0" lvl="0" indent="0" algn="l" rtl="0">
                        <a:spcBef>
                          <a:spcPts val="0"/>
                        </a:spcBef>
                        <a:spcAft>
                          <a:spcPts val="0"/>
                        </a:spcAft>
                        <a:buNone/>
                      </a:pPr>
                      <a:r>
                        <a:rPr lang="en-US" sz="1500">
                          <a:solidFill>
                            <a:schemeClr val="dk1"/>
                          </a:solidFill>
                        </a:rPr>
                        <a:t>                 Application Programming Interface (API)</a:t>
                      </a:r>
                      <a:endParaRPr sz="1700"/>
                    </a:p>
                  </a:txBody>
                  <a:tcPr marL="91425" marR="91425" marT="91425" marB="91425"/>
                </a:tc>
                <a:tc>
                  <a:txBody>
                    <a:bodyPr/>
                    <a:lstStyle/>
                    <a:p>
                      <a:pPr marL="0" lvl="0" indent="0" algn="l" rtl="0">
                        <a:spcBef>
                          <a:spcPts val="0"/>
                        </a:spcBef>
                        <a:spcAft>
                          <a:spcPts val="0"/>
                        </a:spcAft>
                        <a:buNone/>
                      </a:pPr>
                      <a:r>
                        <a:rPr lang="en-US" sz="1500">
                          <a:solidFill>
                            <a:schemeClr val="dk1"/>
                          </a:solidFill>
                        </a:rPr>
                        <a:t> Django REST framework, Arduino Server</a:t>
                      </a:r>
                      <a:endParaRPr sz="1700"/>
                    </a:p>
                  </a:txBody>
                  <a:tcPr marL="91425" marR="91425" marT="91425" marB="91425"/>
                </a:tc>
                <a:extLst>
                  <a:ext uri="{0D108BD9-81ED-4DB2-BD59-A6C34878D82A}">
                    <a16:rowId xmlns:a16="http://schemas.microsoft.com/office/drawing/2014/main" val="10003"/>
                  </a:ext>
                </a:extLst>
              </a:tr>
              <a:tr h="497200">
                <a:tc>
                  <a:txBody>
                    <a:bodyPr/>
                    <a:lstStyle/>
                    <a:p>
                      <a:pPr marL="0" lvl="0" indent="0" algn="l" rtl="0">
                        <a:spcBef>
                          <a:spcPts val="0"/>
                        </a:spcBef>
                        <a:spcAft>
                          <a:spcPts val="0"/>
                        </a:spcAft>
                        <a:buNone/>
                      </a:pPr>
                      <a:r>
                        <a:rPr lang="en-US" sz="1500">
                          <a:solidFill>
                            <a:schemeClr val="dk1"/>
                          </a:solidFill>
                        </a:rPr>
                        <a:t>                                      Database</a:t>
                      </a:r>
                      <a:endParaRPr sz="1700"/>
                    </a:p>
                  </a:txBody>
                  <a:tcPr marL="91425" marR="91425" marT="91425" marB="91425"/>
                </a:tc>
                <a:tc>
                  <a:txBody>
                    <a:bodyPr/>
                    <a:lstStyle/>
                    <a:p>
                      <a:pPr marL="0" lvl="0" indent="0" algn="l" rtl="0">
                        <a:spcBef>
                          <a:spcPts val="0"/>
                        </a:spcBef>
                        <a:spcAft>
                          <a:spcPts val="0"/>
                        </a:spcAft>
                        <a:buNone/>
                      </a:pPr>
                      <a:r>
                        <a:rPr lang="en-US" sz="1500">
                          <a:solidFill>
                            <a:schemeClr val="dk1"/>
                          </a:solidFill>
                        </a:rPr>
                        <a:t> MongoDB</a:t>
                      </a:r>
                      <a:endParaRPr sz="1700"/>
                    </a:p>
                  </a:txBody>
                  <a:tcPr marL="91425" marR="91425" marT="91425" marB="91425"/>
                </a:tc>
                <a:extLst>
                  <a:ext uri="{0D108BD9-81ED-4DB2-BD59-A6C34878D82A}">
                    <a16:rowId xmlns:a16="http://schemas.microsoft.com/office/drawing/2014/main" val="10004"/>
                  </a:ext>
                </a:extLst>
              </a:tr>
              <a:tr h="497200">
                <a:tc>
                  <a:txBody>
                    <a:bodyPr/>
                    <a:lstStyle/>
                    <a:p>
                      <a:pPr marL="0" lvl="0" indent="0" algn="l" rtl="0">
                        <a:spcBef>
                          <a:spcPts val="0"/>
                        </a:spcBef>
                        <a:spcAft>
                          <a:spcPts val="0"/>
                        </a:spcAft>
                        <a:buNone/>
                      </a:pPr>
                      <a:r>
                        <a:rPr lang="en-US" sz="1500">
                          <a:solidFill>
                            <a:schemeClr val="dk1"/>
                          </a:solidFill>
                        </a:rPr>
                        <a:t>                              Version Controlling</a:t>
                      </a:r>
                      <a:endParaRPr sz="1700"/>
                    </a:p>
                  </a:txBody>
                  <a:tcPr marL="91425" marR="91425" marT="91425" marB="91425"/>
                </a:tc>
                <a:tc>
                  <a:txBody>
                    <a:bodyPr/>
                    <a:lstStyle/>
                    <a:p>
                      <a:pPr marL="0" lvl="0" indent="0" algn="l" rtl="0">
                        <a:spcBef>
                          <a:spcPts val="0"/>
                        </a:spcBef>
                        <a:spcAft>
                          <a:spcPts val="0"/>
                        </a:spcAft>
                        <a:buNone/>
                      </a:pPr>
                      <a:r>
                        <a:rPr lang="en-US" sz="1500">
                          <a:solidFill>
                            <a:schemeClr val="dk1"/>
                          </a:solidFill>
                        </a:rPr>
                        <a:t> GitHub</a:t>
                      </a:r>
                      <a:endParaRPr sz="17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6"/>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Achievements</a:t>
            </a:r>
            <a:endParaRPr/>
          </a:p>
        </p:txBody>
      </p:sp>
      <p:sp>
        <p:nvSpPr>
          <p:cNvPr id="319" name="Google Shape;319;p36"/>
          <p:cNvSpPr txBox="1">
            <a:spLocks noGrp="1"/>
          </p:cNvSpPr>
          <p:nvPr>
            <p:ph type="body" idx="1"/>
          </p:nvPr>
        </p:nvSpPr>
        <p:spPr>
          <a:xfrm>
            <a:off x="304800" y="1143000"/>
            <a:ext cx="11684100" cy="51816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1700" b="1">
              <a:latin typeface="Arial"/>
              <a:ea typeface="Arial"/>
              <a:cs typeface="Arial"/>
              <a:sym typeface="Arial"/>
            </a:endParaRPr>
          </a:p>
          <a:p>
            <a:pPr marL="0" lvl="0" indent="0" algn="just" rtl="0">
              <a:spcBef>
                <a:spcPts val="0"/>
              </a:spcBef>
              <a:spcAft>
                <a:spcPts val="0"/>
              </a:spcAft>
              <a:buNone/>
            </a:pPr>
            <a:endParaRPr sz="1700" b="1">
              <a:latin typeface="Arial"/>
              <a:ea typeface="Arial"/>
              <a:cs typeface="Arial"/>
              <a:sym typeface="Arial"/>
            </a:endParaRPr>
          </a:p>
          <a:p>
            <a:pPr marL="0" lvl="0" indent="0" algn="just" rtl="0">
              <a:spcBef>
                <a:spcPts val="0"/>
              </a:spcBef>
              <a:spcAft>
                <a:spcPts val="0"/>
              </a:spcAft>
              <a:buNone/>
            </a:pPr>
            <a:r>
              <a:rPr lang="en-US" sz="1700" b="1">
                <a:latin typeface="Arial"/>
                <a:ea typeface="Arial"/>
                <a:cs typeface="Arial"/>
                <a:sym typeface="Arial"/>
              </a:rPr>
              <a:t>  Support Vector Machine  was used on the test data and an accuracy score of 99.5% accuracy was obtained .</a:t>
            </a:r>
            <a:endParaRPr sz="3100" b="1">
              <a:latin typeface="Arial"/>
              <a:ea typeface="Arial"/>
              <a:cs typeface="Arial"/>
              <a:sym typeface="Arial"/>
            </a:endParaRPr>
          </a:p>
        </p:txBody>
      </p:sp>
      <p:sp>
        <p:nvSpPr>
          <p:cNvPr id="320" name="Google Shape;320;p36"/>
          <p:cNvSpPr/>
          <p:nvPr/>
        </p:nvSpPr>
        <p:spPr>
          <a:xfrm>
            <a:off x="4390500" y="6442775"/>
            <a:ext cx="19692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6467725" y="6510600"/>
            <a:ext cx="20604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2735675" y="6510600"/>
            <a:ext cx="1546800" cy="3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txBox="1"/>
          <p:nvPr/>
        </p:nvSpPr>
        <p:spPr>
          <a:xfrm>
            <a:off x="2797575" y="6336700"/>
            <a:ext cx="1361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
        <p:nvSpPr>
          <p:cNvPr id="324" name="Google Shape;324;p36"/>
          <p:cNvSpPr txBox="1"/>
          <p:nvPr/>
        </p:nvSpPr>
        <p:spPr>
          <a:xfrm>
            <a:off x="4865475" y="6336700"/>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325" name="Google Shape;325;p36"/>
          <p:cNvSpPr txBox="1"/>
          <p:nvPr/>
        </p:nvSpPr>
        <p:spPr>
          <a:xfrm>
            <a:off x="6997025" y="6373750"/>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pic>
        <p:nvPicPr>
          <p:cNvPr id="326" name="Google Shape;326;p36"/>
          <p:cNvPicPr preferRelativeResize="0"/>
          <p:nvPr/>
        </p:nvPicPr>
        <p:blipFill>
          <a:blip r:embed="rId3">
            <a:alphaModFix/>
          </a:blip>
          <a:stretch>
            <a:fillRect/>
          </a:stretch>
        </p:blipFill>
        <p:spPr>
          <a:xfrm>
            <a:off x="773725" y="2832375"/>
            <a:ext cx="5408800" cy="2195650"/>
          </a:xfrm>
          <a:prstGeom prst="rect">
            <a:avLst/>
          </a:prstGeom>
          <a:noFill/>
          <a:ln>
            <a:noFill/>
          </a:ln>
        </p:spPr>
      </p:pic>
      <p:pic>
        <p:nvPicPr>
          <p:cNvPr id="327" name="Google Shape;327;p36"/>
          <p:cNvPicPr preferRelativeResize="0"/>
          <p:nvPr/>
        </p:nvPicPr>
        <p:blipFill rotWithShape="1">
          <a:blip r:embed="rId4">
            <a:alphaModFix/>
          </a:blip>
          <a:srcRect l="2037" t="2381"/>
          <a:stretch/>
        </p:blipFill>
        <p:spPr>
          <a:xfrm>
            <a:off x="6603064" y="2832375"/>
            <a:ext cx="4079300" cy="269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304800" y="304800"/>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Achievements</a:t>
            </a:r>
            <a:endParaRPr/>
          </a:p>
        </p:txBody>
      </p:sp>
      <p:sp>
        <p:nvSpPr>
          <p:cNvPr id="334" name="Google Shape;334;p37"/>
          <p:cNvSpPr txBox="1">
            <a:spLocks noGrp="1"/>
          </p:cNvSpPr>
          <p:nvPr>
            <p:ph type="body" idx="1"/>
          </p:nvPr>
        </p:nvSpPr>
        <p:spPr>
          <a:xfrm>
            <a:off x="491650" y="1424900"/>
            <a:ext cx="11295600" cy="4216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5" name="Google Shape;335;p37"/>
          <p:cNvSpPr txBox="1"/>
          <p:nvPr/>
        </p:nvSpPr>
        <p:spPr>
          <a:xfrm>
            <a:off x="2811525" y="6161575"/>
            <a:ext cx="13611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mbria"/>
                <a:ea typeface="Cambria"/>
                <a:cs typeface="Cambria"/>
                <a:sym typeface="Cambria"/>
              </a:rPr>
              <a:t>IT17133678</a:t>
            </a:r>
            <a:endParaRPr sz="1600" b="1">
              <a:latin typeface="Cambria"/>
              <a:ea typeface="Cambria"/>
              <a:cs typeface="Cambria"/>
              <a:sym typeface="Cambria"/>
            </a:endParaRPr>
          </a:p>
        </p:txBody>
      </p:sp>
      <p:sp>
        <p:nvSpPr>
          <p:cNvPr id="336" name="Google Shape;336;p37"/>
          <p:cNvSpPr/>
          <p:nvPr/>
        </p:nvSpPr>
        <p:spPr>
          <a:xfrm>
            <a:off x="2710425" y="6542825"/>
            <a:ext cx="1563300" cy="31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4400525" y="6469425"/>
            <a:ext cx="1908900" cy="31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6467525" y="6469425"/>
            <a:ext cx="1991700" cy="31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txBox="1"/>
          <p:nvPr/>
        </p:nvSpPr>
        <p:spPr>
          <a:xfrm>
            <a:off x="4501825" y="6161575"/>
            <a:ext cx="17376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mbria"/>
                <a:ea typeface="Cambria"/>
                <a:cs typeface="Cambria"/>
                <a:sym typeface="Cambria"/>
              </a:rPr>
              <a:t>Boteju W.J.M</a:t>
            </a:r>
            <a:endParaRPr sz="1700" b="1">
              <a:latin typeface="Cambria"/>
              <a:ea typeface="Cambria"/>
              <a:cs typeface="Cambria"/>
              <a:sym typeface="Cambria"/>
            </a:endParaRPr>
          </a:p>
        </p:txBody>
      </p:sp>
      <p:sp>
        <p:nvSpPr>
          <p:cNvPr id="340" name="Google Shape;340;p37"/>
          <p:cNvSpPr txBox="1"/>
          <p:nvPr/>
        </p:nvSpPr>
        <p:spPr>
          <a:xfrm>
            <a:off x="6807925" y="6255325"/>
            <a:ext cx="11931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mbria"/>
                <a:ea typeface="Cambria"/>
                <a:cs typeface="Cambria"/>
                <a:sym typeface="Cambria"/>
              </a:rPr>
              <a:t>2020_045</a:t>
            </a:r>
            <a:endParaRPr b="1">
              <a:latin typeface="Cambria"/>
              <a:ea typeface="Cambria"/>
              <a:cs typeface="Cambria"/>
              <a:sym typeface="Cambria"/>
            </a:endParaRPr>
          </a:p>
        </p:txBody>
      </p:sp>
      <p:pic>
        <p:nvPicPr>
          <p:cNvPr id="2" name="WalkingPattern">
            <a:hlinkClick r:id="" action="ppaction://media"/>
            <a:extLst>
              <a:ext uri="{FF2B5EF4-FFF2-40B4-BE49-F238E27FC236}">
                <a16:creationId xmlns:a16="http://schemas.microsoft.com/office/drawing/2014/main" id="{2642CCA3-3B46-479F-A8DA-59F3E9043B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650" y="1424900"/>
            <a:ext cx="11295600" cy="44479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8"/>
          <p:cNvSpPr txBox="1">
            <a:spLocks noGrp="1"/>
          </p:cNvSpPr>
          <p:nvPr>
            <p:ph type="title"/>
          </p:nvPr>
        </p:nvSpPr>
        <p:spPr>
          <a:xfrm>
            <a:off x="963084" y="2837087"/>
            <a:ext cx="10363200" cy="136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Resting Pattern Recognition</a:t>
            </a:r>
            <a:endParaRPr/>
          </a:p>
        </p:txBody>
      </p:sp>
      <p:sp>
        <p:nvSpPr>
          <p:cNvPr id="347" name="Google Shape;347;p38"/>
          <p:cNvSpPr txBox="1">
            <a:spLocks noGrp="1"/>
          </p:cNvSpPr>
          <p:nvPr>
            <p:ph type="body" idx="1"/>
          </p:nvPr>
        </p:nvSpPr>
        <p:spPr>
          <a:xfrm>
            <a:off x="963084" y="4237261"/>
            <a:ext cx="10363200" cy="1500300"/>
          </a:xfrm>
          <a:prstGeom prst="rect">
            <a:avLst/>
          </a:prstGeom>
        </p:spPr>
        <p:txBody>
          <a:bodyPr spcFirstLastPara="1" wrap="square" lIns="91425" tIns="45700" rIns="91425" bIns="45700" anchor="b" anchorCtr="0">
            <a:noAutofit/>
          </a:bodyPr>
          <a:lstStyle/>
          <a:p>
            <a:pPr marL="0" lvl="0" indent="0" algn="l" rtl="0">
              <a:spcBef>
                <a:spcPts val="400"/>
              </a:spcBef>
              <a:spcAft>
                <a:spcPts val="0"/>
              </a:spcAft>
              <a:buNone/>
            </a:pPr>
            <a:endParaRPr/>
          </a:p>
        </p:txBody>
      </p:sp>
      <p:pic>
        <p:nvPicPr>
          <p:cNvPr id="348" name="Google Shape;348;p38"/>
          <p:cNvPicPr preferRelativeResize="0"/>
          <p:nvPr/>
        </p:nvPicPr>
        <p:blipFill>
          <a:blip r:embed="rId3">
            <a:alphaModFix/>
          </a:blip>
          <a:stretch>
            <a:fillRect/>
          </a:stretch>
        </p:blipFill>
        <p:spPr>
          <a:xfrm>
            <a:off x="9747504" y="64008"/>
            <a:ext cx="2377440" cy="2532888"/>
          </a:xfrm>
          <a:prstGeom prst="rect">
            <a:avLst/>
          </a:prstGeom>
          <a:noFill/>
          <a:ln>
            <a:noFill/>
          </a:ln>
        </p:spPr>
      </p:pic>
      <p:sp>
        <p:nvSpPr>
          <p:cNvPr id="349" name="Google Shape;349;p38"/>
          <p:cNvSpPr txBox="1"/>
          <p:nvPr/>
        </p:nvSpPr>
        <p:spPr>
          <a:xfrm>
            <a:off x="2660075" y="6442375"/>
            <a:ext cx="1537800" cy="415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mbria"/>
                <a:ea typeface="Cambria"/>
                <a:cs typeface="Cambria"/>
                <a:sym typeface="Cambria"/>
              </a:rPr>
              <a:t>IT17123150</a:t>
            </a:r>
            <a:endParaRPr sz="1800" b="1">
              <a:latin typeface="Cambria"/>
              <a:ea typeface="Cambria"/>
              <a:cs typeface="Cambria"/>
              <a:sym typeface="Cambria"/>
            </a:endParaRPr>
          </a:p>
        </p:txBody>
      </p:sp>
      <p:sp>
        <p:nvSpPr>
          <p:cNvPr id="350" name="Google Shape;350;p38"/>
          <p:cNvSpPr txBox="1"/>
          <p:nvPr/>
        </p:nvSpPr>
        <p:spPr>
          <a:xfrm>
            <a:off x="4433450" y="6442500"/>
            <a:ext cx="2022900" cy="415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mbria"/>
                <a:ea typeface="Cambria"/>
                <a:cs typeface="Cambria"/>
                <a:sym typeface="Cambria"/>
              </a:rPr>
              <a:t>M. D. P. Peiris</a:t>
            </a:r>
            <a:endParaRPr sz="1800" b="1">
              <a:latin typeface="Cambria"/>
              <a:ea typeface="Cambria"/>
              <a:cs typeface="Cambria"/>
              <a:sym typeface="Cambria"/>
            </a:endParaRPr>
          </a:p>
        </p:txBody>
      </p:sp>
      <p:sp>
        <p:nvSpPr>
          <p:cNvPr id="351" name="Google Shape;351;p38"/>
          <p:cNvSpPr txBox="1"/>
          <p:nvPr/>
        </p:nvSpPr>
        <p:spPr>
          <a:xfrm>
            <a:off x="6691925" y="6442500"/>
            <a:ext cx="2022900" cy="415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mbria"/>
                <a:ea typeface="Cambria"/>
                <a:cs typeface="Cambria"/>
                <a:sym typeface="Cambria"/>
              </a:rPr>
              <a:t>2020_045</a:t>
            </a:r>
            <a:endParaRPr sz="1800" b="1">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p:nvPr/>
        </p:nvSpPr>
        <p:spPr>
          <a:xfrm>
            <a:off x="822500" y="1760850"/>
            <a:ext cx="10819800" cy="42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357" name="Google Shape;357;p39"/>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sz="4400" b="0"/>
              <a:t>Background / Research Gap </a:t>
            </a:r>
            <a:endParaRPr/>
          </a:p>
        </p:txBody>
      </p:sp>
      <p:sp>
        <p:nvSpPr>
          <p:cNvPr id="358" name="Google Shape;358;p39"/>
          <p:cNvSpPr txBox="1">
            <a:spLocks noGrp="1"/>
          </p:cNvSpPr>
          <p:nvPr>
            <p:ph type="body" idx="1"/>
          </p:nvPr>
        </p:nvSpPr>
        <p:spPr>
          <a:xfrm>
            <a:off x="304800" y="1316175"/>
            <a:ext cx="11684100" cy="5008500"/>
          </a:xfrm>
          <a:prstGeom prst="rect">
            <a:avLst/>
          </a:prstGeom>
        </p:spPr>
        <p:txBody>
          <a:bodyPr spcFirstLastPara="1" wrap="square" lIns="91425" tIns="45700" rIns="91425" bIns="45700" anchor="t" anchorCtr="0">
            <a:noAutofit/>
          </a:bodyPr>
          <a:lstStyle/>
          <a:p>
            <a:pPr marL="457200" lvl="0" indent="-438150" algn="l" rtl="0">
              <a:spcBef>
                <a:spcPts val="360"/>
              </a:spcBef>
              <a:spcAft>
                <a:spcPts val="0"/>
              </a:spcAft>
              <a:buSzPts val="3300"/>
              <a:buFont typeface="Arial"/>
              <a:buChar char="•"/>
            </a:pPr>
            <a:r>
              <a:rPr lang="en-US" sz="3300">
                <a:latin typeface="Arial"/>
                <a:ea typeface="Arial"/>
                <a:cs typeface="Arial"/>
                <a:sym typeface="Arial"/>
              </a:rPr>
              <a:t>Most of the dog activity trackers use only sensor device to track resting behavior of the dogs.</a:t>
            </a:r>
            <a:endParaRPr sz="3300">
              <a:latin typeface="Arial"/>
              <a:ea typeface="Arial"/>
              <a:cs typeface="Arial"/>
              <a:sym typeface="Arial"/>
            </a:endParaRPr>
          </a:p>
          <a:p>
            <a:pPr marL="457200" lvl="0" indent="-438150" algn="l" rtl="0">
              <a:spcBef>
                <a:spcPts val="0"/>
              </a:spcBef>
              <a:spcAft>
                <a:spcPts val="0"/>
              </a:spcAft>
              <a:buSzPts val="3300"/>
              <a:buFont typeface="Arial"/>
              <a:buChar char="•"/>
            </a:pPr>
            <a:r>
              <a:rPr lang="en-US" sz="3300">
                <a:latin typeface="Arial"/>
                <a:ea typeface="Arial"/>
                <a:cs typeface="Arial"/>
                <a:sym typeface="Arial"/>
              </a:rPr>
              <a:t>So far, it is rare to find a product that uses both sensor data and CCTV camera video feed data to track the resting behavior of the dog.  </a:t>
            </a:r>
            <a:endParaRPr sz="3300">
              <a:latin typeface="Arial"/>
              <a:ea typeface="Arial"/>
              <a:cs typeface="Arial"/>
              <a:sym typeface="Arial"/>
            </a:endParaRPr>
          </a:p>
        </p:txBody>
      </p:sp>
      <p:sp>
        <p:nvSpPr>
          <p:cNvPr id="359" name="Google Shape;359;p39"/>
          <p:cNvSpPr txBox="1"/>
          <p:nvPr/>
        </p:nvSpPr>
        <p:spPr>
          <a:xfrm>
            <a:off x="2590800" y="6414325"/>
            <a:ext cx="1676400" cy="425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ambria"/>
                <a:ea typeface="Cambria"/>
                <a:cs typeface="Cambria"/>
                <a:sym typeface="Cambria"/>
              </a:rPr>
              <a:t>IT17123150</a:t>
            </a:r>
            <a:endParaRPr>
              <a:latin typeface="Cambria"/>
              <a:ea typeface="Cambria"/>
              <a:cs typeface="Cambria"/>
              <a:sym typeface="Cambria"/>
            </a:endParaRPr>
          </a:p>
        </p:txBody>
      </p:sp>
      <p:sp>
        <p:nvSpPr>
          <p:cNvPr id="360" name="Google Shape;360;p39"/>
          <p:cNvSpPr txBox="1"/>
          <p:nvPr/>
        </p:nvSpPr>
        <p:spPr>
          <a:xfrm>
            <a:off x="4364200" y="6414325"/>
            <a:ext cx="1939500" cy="425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M. D. P. Peiris</a:t>
            </a:r>
            <a:endParaRPr>
              <a:latin typeface="Cambria"/>
              <a:ea typeface="Cambria"/>
              <a:cs typeface="Cambria"/>
              <a:sym typeface="Cambria"/>
            </a:endParaRPr>
          </a:p>
        </p:txBody>
      </p:sp>
      <p:sp>
        <p:nvSpPr>
          <p:cNvPr id="361" name="Google Shape;361;p39"/>
          <p:cNvSpPr txBox="1"/>
          <p:nvPr/>
        </p:nvSpPr>
        <p:spPr>
          <a:xfrm>
            <a:off x="6400700" y="6414325"/>
            <a:ext cx="1939500" cy="425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2020_045</a:t>
            </a:r>
            <a:endParaRPr>
              <a:latin typeface="Cambria"/>
              <a:ea typeface="Cambria"/>
              <a:cs typeface="Cambria"/>
              <a:sym typeface="Cambr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0"/>
          <p:cNvSpPr txBox="1">
            <a:spLocks noGrp="1"/>
          </p:cNvSpPr>
          <p:nvPr>
            <p:ph type="body" idx="1"/>
          </p:nvPr>
        </p:nvSpPr>
        <p:spPr>
          <a:xfrm>
            <a:off x="304800" y="1413175"/>
            <a:ext cx="11684100" cy="4911300"/>
          </a:xfrm>
          <a:prstGeom prst="rect">
            <a:avLst/>
          </a:prstGeom>
        </p:spPr>
        <p:txBody>
          <a:bodyPr spcFirstLastPara="1" wrap="square" lIns="91425" tIns="45700" rIns="91425" bIns="45700" anchor="t" anchorCtr="0">
            <a:noAutofit/>
          </a:bodyPr>
          <a:lstStyle/>
          <a:p>
            <a:pPr marL="457200" lvl="0" indent="-438150" algn="just" rtl="0">
              <a:lnSpc>
                <a:spcPct val="115000"/>
              </a:lnSpc>
              <a:spcBef>
                <a:spcPts val="0"/>
              </a:spcBef>
              <a:spcAft>
                <a:spcPts val="0"/>
              </a:spcAft>
              <a:buSzPts val="3300"/>
              <a:buFont typeface="Arial"/>
              <a:buChar char="•"/>
            </a:pPr>
            <a:r>
              <a:rPr lang="en-US" sz="3300">
                <a:latin typeface="Arial"/>
                <a:ea typeface="Arial"/>
                <a:cs typeface="Arial"/>
                <a:sym typeface="Arial"/>
              </a:rPr>
              <a:t>How to identify behavioral changes in dog’s resting activity based on their breed and age, using both surveillance camera video feed and sensor data?</a:t>
            </a:r>
            <a:endParaRPr sz="4700">
              <a:latin typeface="Arial"/>
              <a:ea typeface="Arial"/>
              <a:cs typeface="Arial"/>
              <a:sym typeface="Arial"/>
            </a:endParaRPr>
          </a:p>
        </p:txBody>
      </p:sp>
      <p:sp>
        <p:nvSpPr>
          <p:cNvPr id="368" name="Google Shape;368;p40"/>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sz="4400" b="0"/>
              <a:t>Research Question</a:t>
            </a:r>
            <a:endParaRPr/>
          </a:p>
        </p:txBody>
      </p:sp>
      <p:sp>
        <p:nvSpPr>
          <p:cNvPr id="369" name="Google Shape;369;p40"/>
          <p:cNvSpPr txBox="1"/>
          <p:nvPr/>
        </p:nvSpPr>
        <p:spPr>
          <a:xfrm>
            <a:off x="2563100" y="6428500"/>
            <a:ext cx="1717800" cy="429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ambria"/>
                <a:ea typeface="Cambria"/>
                <a:cs typeface="Cambria"/>
                <a:sym typeface="Cambria"/>
              </a:rPr>
              <a:t>IT17123150</a:t>
            </a:r>
            <a:endParaRPr>
              <a:latin typeface="Cambria"/>
              <a:ea typeface="Cambria"/>
              <a:cs typeface="Cambria"/>
              <a:sym typeface="Cambria"/>
            </a:endParaRPr>
          </a:p>
        </p:txBody>
      </p:sp>
      <p:sp>
        <p:nvSpPr>
          <p:cNvPr id="370" name="Google Shape;370;p40"/>
          <p:cNvSpPr txBox="1"/>
          <p:nvPr/>
        </p:nvSpPr>
        <p:spPr>
          <a:xfrm>
            <a:off x="4378200" y="6428500"/>
            <a:ext cx="1911900" cy="429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M. D. P. Peiris</a:t>
            </a:r>
            <a:endParaRPr>
              <a:latin typeface="Cambria"/>
              <a:ea typeface="Cambria"/>
              <a:cs typeface="Cambria"/>
              <a:sym typeface="Cambria"/>
            </a:endParaRPr>
          </a:p>
        </p:txBody>
      </p:sp>
      <p:sp>
        <p:nvSpPr>
          <p:cNvPr id="371" name="Google Shape;371;p40"/>
          <p:cNvSpPr txBox="1"/>
          <p:nvPr/>
        </p:nvSpPr>
        <p:spPr>
          <a:xfrm>
            <a:off x="6387400" y="6428500"/>
            <a:ext cx="1911900" cy="429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2020_045</a:t>
            </a:r>
            <a:endParaRPr>
              <a:latin typeface="Cambria"/>
              <a:ea typeface="Cambria"/>
              <a:cs typeface="Cambria"/>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body" idx="1"/>
          </p:nvPr>
        </p:nvSpPr>
        <p:spPr>
          <a:xfrm>
            <a:off x="304800" y="1143000"/>
            <a:ext cx="11684100" cy="5181600"/>
          </a:xfrm>
          <a:prstGeom prst="rect">
            <a:avLst/>
          </a:prstGeom>
          <a:noFill/>
          <a:ln>
            <a:noFill/>
          </a:ln>
        </p:spPr>
        <p:txBody>
          <a:bodyPr spcFirstLastPara="1" wrap="square" lIns="91425" tIns="45700" rIns="91425" bIns="45700" anchor="t" anchorCtr="0">
            <a:noAutofit/>
          </a:bodyPr>
          <a:lstStyle/>
          <a:p>
            <a:pPr marL="457200" lvl="0" indent="-438150" algn="just" rtl="0">
              <a:lnSpc>
                <a:spcPct val="115000"/>
              </a:lnSpc>
              <a:spcBef>
                <a:spcPts val="0"/>
              </a:spcBef>
              <a:spcAft>
                <a:spcPts val="0"/>
              </a:spcAft>
              <a:buClr>
                <a:schemeClr val="dk1"/>
              </a:buClr>
              <a:buSzPts val="3300"/>
              <a:buFont typeface="Arial"/>
              <a:buChar char="●"/>
            </a:pPr>
            <a:r>
              <a:rPr lang="en-US" sz="3300">
                <a:latin typeface="Arial"/>
                <a:ea typeface="Arial"/>
                <a:cs typeface="Arial"/>
                <a:sym typeface="Arial"/>
              </a:rPr>
              <a:t>Ability to identify whether the dog is in resting state, using image processing.</a:t>
            </a:r>
            <a:endParaRPr sz="3300">
              <a:latin typeface="Arial"/>
              <a:ea typeface="Arial"/>
              <a:cs typeface="Arial"/>
              <a:sym typeface="Arial"/>
            </a:endParaRPr>
          </a:p>
          <a:p>
            <a:pPr marL="457200" lvl="0" indent="-438150" algn="just" rtl="0">
              <a:lnSpc>
                <a:spcPct val="115000"/>
              </a:lnSpc>
              <a:spcBef>
                <a:spcPts val="0"/>
              </a:spcBef>
              <a:spcAft>
                <a:spcPts val="0"/>
              </a:spcAft>
              <a:buClr>
                <a:srgbClr val="233A44"/>
              </a:buClr>
              <a:buSzPts val="3300"/>
              <a:buFont typeface="Arial"/>
              <a:buChar char="●"/>
            </a:pPr>
            <a:r>
              <a:rPr lang="en-US" sz="3300">
                <a:latin typeface="Arial"/>
                <a:ea typeface="Arial"/>
                <a:cs typeface="Arial"/>
                <a:sym typeface="Arial"/>
              </a:rPr>
              <a:t>Ability to calculate the mean value of resting time using video feed data and sensor data.</a:t>
            </a:r>
            <a:endParaRPr sz="3300">
              <a:latin typeface="Arial"/>
              <a:ea typeface="Arial"/>
              <a:cs typeface="Arial"/>
              <a:sym typeface="Arial"/>
            </a:endParaRPr>
          </a:p>
          <a:p>
            <a:pPr marL="457200" lvl="0" indent="-438150" algn="just" rtl="0">
              <a:lnSpc>
                <a:spcPct val="115000"/>
              </a:lnSpc>
              <a:spcBef>
                <a:spcPts val="0"/>
              </a:spcBef>
              <a:spcAft>
                <a:spcPts val="0"/>
              </a:spcAft>
              <a:buClr>
                <a:schemeClr val="dk1"/>
              </a:buClr>
              <a:buSzPts val="3300"/>
              <a:buFont typeface="Arial"/>
              <a:buChar char="●"/>
            </a:pPr>
            <a:r>
              <a:rPr lang="en-US" sz="3300">
                <a:latin typeface="Arial"/>
                <a:ea typeface="Arial"/>
                <a:cs typeface="Arial"/>
                <a:sym typeface="Arial"/>
              </a:rPr>
              <a:t>Ability to compare the calculated mean resting activity level with the average resting activity level based on dog’s breed and age.</a:t>
            </a:r>
            <a:endParaRPr sz="3300">
              <a:latin typeface="Arial"/>
              <a:ea typeface="Arial"/>
              <a:cs typeface="Arial"/>
              <a:sym typeface="Arial"/>
            </a:endParaRPr>
          </a:p>
          <a:p>
            <a:pPr marL="457200" lvl="0" indent="-438150" algn="just" rtl="0">
              <a:lnSpc>
                <a:spcPct val="115000"/>
              </a:lnSpc>
              <a:spcBef>
                <a:spcPts val="0"/>
              </a:spcBef>
              <a:spcAft>
                <a:spcPts val="0"/>
              </a:spcAft>
              <a:buClr>
                <a:schemeClr val="dk1"/>
              </a:buClr>
              <a:buSzPts val="3300"/>
              <a:buFont typeface="Arial"/>
              <a:buChar char="●"/>
            </a:pPr>
            <a:r>
              <a:rPr lang="en-US" sz="3300">
                <a:latin typeface="Arial"/>
                <a:ea typeface="Arial"/>
                <a:cs typeface="Arial"/>
                <a:sym typeface="Arial"/>
              </a:rPr>
              <a:t>Ability to notify dog owner, if there are changes in resting activity level.</a:t>
            </a:r>
            <a:endParaRPr sz="4700">
              <a:latin typeface="Arial"/>
              <a:ea typeface="Arial"/>
              <a:cs typeface="Arial"/>
              <a:sym typeface="Arial"/>
            </a:endParaRPr>
          </a:p>
        </p:txBody>
      </p:sp>
      <p:sp>
        <p:nvSpPr>
          <p:cNvPr id="377" name="Google Shape;377;p41"/>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Objectives</a:t>
            </a:r>
            <a:endParaRPr/>
          </a:p>
        </p:txBody>
      </p:sp>
      <p:sp>
        <p:nvSpPr>
          <p:cNvPr id="378" name="Google Shape;378;p41"/>
          <p:cNvSpPr txBox="1"/>
          <p:nvPr/>
        </p:nvSpPr>
        <p:spPr>
          <a:xfrm>
            <a:off x="2590800" y="6456225"/>
            <a:ext cx="1662600" cy="401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ambria"/>
                <a:ea typeface="Cambria"/>
                <a:cs typeface="Cambria"/>
                <a:sym typeface="Cambria"/>
              </a:rPr>
              <a:t>IT17123150</a:t>
            </a:r>
            <a:endParaRPr>
              <a:latin typeface="Cambria"/>
              <a:ea typeface="Cambria"/>
              <a:cs typeface="Cambria"/>
              <a:sym typeface="Cambria"/>
            </a:endParaRPr>
          </a:p>
        </p:txBody>
      </p:sp>
      <p:sp>
        <p:nvSpPr>
          <p:cNvPr id="379" name="Google Shape;379;p41"/>
          <p:cNvSpPr txBox="1"/>
          <p:nvPr/>
        </p:nvSpPr>
        <p:spPr>
          <a:xfrm>
            <a:off x="4433400" y="6456225"/>
            <a:ext cx="1911900" cy="401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M. D. P. Peiris</a:t>
            </a:r>
            <a:endParaRPr>
              <a:latin typeface="Cambria"/>
              <a:ea typeface="Cambria"/>
              <a:cs typeface="Cambria"/>
              <a:sym typeface="Cambria"/>
            </a:endParaRPr>
          </a:p>
        </p:txBody>
      </p:sp>
      <p:sp>
        <p:nvSpPr>
          <p:cNvPr id="380" name="Google Shape;380;p41"/>
          <p:cNvSpPr txBox="1"/>
          <p:nvPr/>
        </p:nvSpPr>
        <p:spPr>
          <a:xfrm>
            <a:off x="6400750" y="6456225"/>
            <a:ext cx="1911900" cy="401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2020_045</a:t>
            </a:r>
            <a:endParaRPr>
              <a:latin typeface="Cambria"/>
              <a:ea typeface="Cambria"/>
              <a:cs typeface="Cambria"/>
              <a:sym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Methodology</a:t>
            </a:r>
            <a:endParaRPr/>
          </a:p>
        </p:txBody>
      </p:sp>
      <p:sp>
        <p:nvSpPr>
          <p:cNvPr id="386" name="Google Shape;386;p42"/>
          <p:cNvSpPr txBox="1">
            <a:spLocks noGrp="1"/>
          </p:cNvSpPr>
          <p:nvPr>
            <p:ph type="body" idx="1"/>
          </p:nvPr>
        </p:nvSpPr>
        <p:spPr>
          <a:xfrm>
            <a:off x="304800" y="1143000"/>
            <a:ext cx="11684100" cy="51816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sz="3300">
              <a:latin typeface="Arial"/>
              <a:ea typeface="Arial"/>
              <a:cs typeface="Arial"/>
              <a:sym typeface="Arial"/>
            </a:endParaRPr>
          </a:p>
        </p:txBody>
      </p:sp>
      <p:pic>
        <p:nvPicPr>
          <p:cNvPr id="387" name="Google Shape;387;p42"/>
          <p:cNvPicPr preferRelativeResize="0"/>
          <p:nvPr/>
        </p:nvPicPr>
        <p:blipFill>
          <a:blip r:embed="rId3">
            <a:alphaModFix/>
          </a:blip>
          <a:stretch>
            <a:fillRect/>
          </a:stretch>
        </p:blipFill>
        <p:spPr>
          <a:xfrm>
            <a:off x="1482424" y="1685925"/>
            <a:ext cx="9227150" cy="3859500"/>
          </a:xfrm>
          <a:prstGeom prst="rect">
            <a:avLst/>
          </a:prstGeom>
          <a:noFill/>
          <a:ln>
            <a:noFill/>
          </a:ln>
        </p:spPr>
      </p:pic>
      <p:sp>
        <p:nvSpPr>
          <p:cNvPr id="388" name="Google Shape;388;p42"/>
          <p:cNvSpPr txBox="1"/>
          <p:nvPr/>
        </p:nvSpPr>
        <p:spPr>
          <a:xfrm>
            <a:off x="2604650" y="6470075"/>
            <a:ext cx="1690200" cy="38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ambria"/>
                <a:ea typeface="Cambria"/>
                <a:cs typeface="Cambria"/>
                <a:sym typeface="Cambria"/>
              </a:rPr>
              <a:t>IT17123150</a:t>
            </a:r>
            <a:endParaRPr>
              <a:latin typeface="Cambria"/>
              <a:ea typeface="Cambria"/>
              <a:cs typeface="Cambria"/>
              <a:sym typeface="Cambria"/>
            </a:endParaRPr>
          </a:p>
        </p:txBody>
      </p:sp>
      <p:sp>
        <p:nvSpPr>
          <p:cNvPr id="389" name="Google Shape;389;p42"/>
          <p:cNvSpPr txBox="1"/>
          <p:nvPr/>
        </p:nvSpPr>
        <p:spPr>
          <a:xfrm>
            <a:off x="4405800" y="6470075"/>
            <a:ext cx="1898100" cy="38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M. D. P. Peiris</a:t>
            </a:r>
            <a:endParaRPr>
              <a:latin typeface="Cambria"/>
              <a:ea typeface="Cambria"/>
              <a:cs typeface="Cambria"/>
              <a:sym typeface="Cambria"/>
            </a:endParaRPr>
          </a:p>
        </p:txBody>
      </p:sp>
      <p:sp>
        <p:nvSpPr>
          <p:cNvPr id="390" name="Google Shape;390;p42"/>
          <p:cNvSpPr txBox="1"/>
          <p:nvPr/>
        </p:nvSpPr>
        <p:spPr>
          <a:xfrm>
            <a:off x="6414850" y="6470075"/>
            <a:ext cx="1898100" cy="38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2020_045</a:t>
            </a:r>
            <a:endParaRPr>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3"/>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Methodology</a:t>
            </a:r>
            <a:endParaRPr/>
          </a:p>
        </p:txBody>
      </p:sp>
      <p:sp>
        <p:nvSpPr>
          <p:cNvPr id="396" name="Google Shape;396;p43"/>
          <p:cNvSpPr txBox="1">
            <a:spLocks noGrp="1"/>
          </p:cNvSpPr>
          <p:nvPr>
            <p:ph type="body" idx="1"/>
          </p:nvPr>
        </p:nvSpPr>
        <p:spPr>
          <a:xfrm>
            <a:off x="304800" y="1143000"/>
            <a:ext cx="11684100" cy="51816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sz="3300">
              <a:latin typeface="Arial"/>
              <a:ea typeface="Arial"/>
              <a:cs typeface="Arial"/>
              <a:sym typeface="Arial"/>
            </a:endParaRPr>
          </a:p>
        </p:txBody>
      </p:sp>
      <p:pic>
        <p:nvPicPr>
          <p:cNvPr id="397" name="Google Shape;397;p43"/>
          <p:cNvPicPr preferRelativeResize="0"/>
          <p:nvPr/>
        </p:nvPicPr>
        <p:blipFill>
          <a:blip r:embed="rId3">
            <a:alphaModFix/>
          </a:blip>
          <a:stretch>
            <a:fillRect/>
          </a:stretch>
        </p:blipFill>
        <p:spPr>
          <a:xfrm>
            <a:off x="0" y="416726"/>
            <a:ext cx="12191999" cy="6024547"/>
          </a:xfrm>
          <a:prstGeom prst="rect">
            <a:avLst/>
          </a:prstGeom>
          <a:noFill/>
          <a:ln>
            <a:noFill/>
          </a:ln>
        </p:spPr>
      </p:pic>
      <p:sp>
        <p:nvSpPr>
          <p:cNvPr id="398" name="Google Shape;398;p43"/>
          <p:cNvSpPr txBox="1"/>
          <p:nvPr/>
        </p:nvSpPr>
        <p:spPr>
          <a:xfrm>
            <a:off x="2618500" y="6525600"/>
            <a:ext cx="1662600" cy="332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ambria"/>
                <a:ea typeface="Cambria"/>
                <a:cs typeface="Cambria"/>
                <a:sym typeface="Cambria"/>
              </a:rPr>
              <a:t>IT17123150</a:t>
            </a:r>
            <a:endParaRPr>
              <a:latin typeface="Cambria"/>
              <a:ea typeface="Cambria"/>
              <a:cs typeface="Cambria"/>
              <a:sym typeface="Cambria"/>
            </a:endParaRPr>
          </a:p>
        </p:txBody>
      </p:sp>
      <p:sp>
        <p:nvSpPr>
          <p:cNvPr id="399" name="Google Shape;399;p43"/>
          <p:cNvSpPr txBox="1"/>
          <p:nvPr/>
        </p:nvSpPr>
        <p:spPr>
          <a:xfrm>
            <a:off x="4409238" y="6525600"/>
            <a:ext cx="1860000" cy="332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M. D. P. Peiris</a:t>
            </a:r>
            <a:endParaRPr>
              <a:latin typeface="Cambria"/>
              <a:ea typeface="Cambria"/>
              <a:cs typeface="Cambria"/>
              <a:sym typeface="Cambria"/>
            </a:endParaRPr>
          </a:p>
        </p:txBody>
      </p:sp>
      <p:sp>
        <p:nvSpPr>
          <p:cNvPr id="400" name="Google Shape;400;p43"/>
          <p:cNvSpPr txBox="1"/>
          <p:nvPr/>
        </p:nvSpPr>
        <p:spPr>
          <a:xfrm>
            <a:off x="6470075" y="6525600"/>
            <a:ext cx="1607100" cy="332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2020_045</a:t>
            </a:r>
            <a:endParaRPr>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4"/>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dirty="0"/>
              <a:t>Achievement</a:t>
            </a:r>
            <a:endParaRPr dirty="0"/>
          </a:p>
        </p:txBody>
      </p:sp>
      <p:sp>
        <p:nvSpPr>
          <p:cNvPr id="406" name="Google Shape;406;p44"/>
          <p:cNvSpPr txBox="1">
            <a:spLocks noGrp="1"/>
          </p:cNvSpPr>
          <p:nvPr>
            <p:ph type="body" idx="1"/>
          </p:nvPr>
        </p:nvSpPr>
        <p:spPr>
          <a:xfrm>
            <a:off x="304800" y="1143000"/>
            <a:ext cx="11684100" cy="5181600"/>
          </a:xfrm>
          <a:prstGeom prst="rect">
            <a:avLst/>
          </a:prstGeom>
          <a:noFill/>
          <a:ln>
            <a:noFill/>
          </a:ln>
        </p:spPr>
        <p:txBody>
          <a:bodyPr spcFirstLastPara="1" wrap="square" lIns="91425" tIns="45700" rIns="91425" bIns="45700" anchor="t" anchorCtr="0">
            <a:noAutofit/>
          </a:bodyPr>
          <a:lstStyle/>
          <a:p>
            <a:pPr marL="457200" lvl="0" indent="-438150" algn="l" rtl="0">
              <a:spcBef>
                <a:spcPts val="0"/>
              </a:spcBef>
              <a:spcAft>
                <a:spcPts val="0"/>
              </a:spcAft>
              <a:buSzPts val="3300"/>
              <a:buFont typeface="Arial"/>
              <a:buChar char="•"/>
            </a:pPr>
            <a:r>
              <a:rPr lang="en-US" sz="3300">
                <a:latin typeface="Arial"/>
                <a:ea typeface="Arial"/>
                <a:cs typeface="Arial"/>
                <a:sym typeface="Arial"/>
              </a:rPr>
              <a:t>Resting activity was predicted with 97% accuracy score.</a:t>
            </a:r>
            <a:endParaRPr sz="3300">
              <a:latin typeface="Arial"/>
              <a:ea typeface="Arial"/>
              <a:cs typeface="Arial"/>
              <a:sym typeface="Arial"/>
            </a:endParaRPr>
          </a:p>
        </p:txBody>
      </p:sp>
      <p:pic>
        <p:nvPicPr>
          <p:cNvPr id="407" name="Google Shape;407;p44"/>
          <p:cNvPicPr preferRelativeResize="0"/>
          <p:nvPr/>
        </p:nvPicPr>
        <p:blipFill>
          <a:blip r:embed="rId3">
            <a:alphaModFix/>
          </a:blip>
          <a:stretch>
            <a:fillRect/>
          </a:stretch>
        </p:blipFill>
        <p:spPr>
          <a:xfrm>
            <a:off x="850357" y="1790425"/>
            <a:ext cx="5143600" cy="3083200"/>
          </a:xfrm>
          <a:prstGeom prst="rect">
            <a:avLst/>
          </a:prstGeom>
          <a:noFill/>
          <a:ln>
            <a:noFill/>
          </a:ln>
        </p:spPr>
      </p:pic>
      <p:sp>
        <p:nvSpPr>
          <p:cNvPr id="408" name="Google Shape;408;p44"/>
          <p:cNvSpPr txBox="1"/>
          <p:nvPr/>
        </p:nvSpPr>
        <p:spPr>
          <a:xfrm>
            <a:off x="2563100" y="6470075"/>
            <a:ext cx="1718100" cy="332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ambria"/>
                <a:ea typeface="Cambria"/>
                <a:cs typeface="Cambria"/>
                <a:sym typeface="Cambria"/>
              </a:rPr>
              <a:t>IT17123150</a:t>
            </a:r>
            <a:endParaRPr>
              <a:latin typeface="Cambria"/>
              <a:ea typeface="Cambria"/>
              <a:cs typeface="Cambria"/>
              <a:sym typeface="Cambria"/>
            </a:endParaRPr>
          </a:p>
        </p:txBody>
      </p:sp>
      <p:sp>
        <p:nvSpPr>
          <p:cNvPr id="409" name="Google Shape;409;p44"/>
          <p:cNvSpPr txBox="1"/>
          <p:nvPr/>
        </p:nvSpPr>
        <p:spPr>
          <a:xfrm>
            <a:off x="4412588" y="6470075"/>
            <a:ext cx="1912200" cy="332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M. D. P. Peiris</a:t>
            </a:r>
            <a:endParaRPr>
              <a:latin typeface="Cambria"/>
              <a:ea typeface="Cambria"/>
              <a:cs typeface="Cambria"/>
              <a:sym typeface="Cambria"/>
            </a:endParaRPr>
          </a:p>
        </p:txBody>
      </p:sp>
      <p:sp>
        <p:nvSpPr>
          <p:cNvPr id="410" name="Google Shape;410;p44"/>
          <p:cNvSpPr txBox="1"/>
          <p:nvPr/>
        </p:nvSpPr>
        <p:spPr>
          <a:xfrm>
            <a:off x="6456200" y="6470075"/>
            <a:ext cx="1870500" cy="332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latin typeface="Cambria"/>
                <a:ea typeface="Cambria"/>
                <a:cs typeface="Cambria"/>
                <a:sym typeface="Cambria"/>
              </a:rPr>
              <a:t>2020_045</a:t>
            </a:r>
            <a:endParaRPr>
              <a:latin typeface="Cambria"/>
              <a:ea typeface="Cambria"/>
              <a:cs typeface="Cambria"/>
              <a:sym typeface="Cambria"/>
            </a:endParaRPr>
          </a:p>
        </p:txBody>
      </p:sp>
      <p:pic>
        <p:nvPicPr>
          <p:cNvPr id="411" name="Google Shape;411;p44"/>
          <p:cNvPicPr preferRelativeResize="0"/>
          <p:nvPr/>
        </p:nvPicPr>
        <p:blipFill>
          <a:blip r:embed="rId4">
            <a:alphaModFix/>
          </a:blip>
          <a:stretch>
            <a:fillRect/>
          </a:stretch>
        </p:blipFill>
        <p:spPr>
          <a:xfrm>
            <a:off x="6096000" y="1929675"/>
            <a:ext cx="3036989" cy="2175600"/>
          </a:xfrm>
          <a:prstGeom prst="rect">
            <a:avLst/>
          </a:prstGeom>
          <a:noFill/>
          <a:ln>
            <a:noFill/>
          </a:ln>
        </p:spPr>
      </p:pic>
      <p:pic>
        <p:nvPicPr>
          <p:cNvPr id="412" name="Google Shape;412;p44"/>
          <p:cNvPicPr preferRelativeResize="0"/>
          <p:nvPr/>
        </p:nvPicPr>
        <p:blipFill>
          <a:blip r:embed="rId5">
            <a:alphaModFix/>
          </a:blip>
          <a:stretch>
            <a:fillRect/>
          </a:stretch>
        </p:blipFill>
        <p:spPr>
          <a:xfrm>
            <a:off x="8798163" y="4105263"/>
            <a:ext cx="3076575" cy="2219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04800" y="304800"/>
            <a:ext cx="2286000" cy="6019800"/>
          </a:xfrm>
          <a:prstGeom prst="rect">
            <a:avLst/>
          </a:prstGeom>
          <a:noFill/>
          <a:ln>
            <a:noFill/>
          </a:ln>
        </p:spPr>
        <p:txBody>
          <a:bodyPr spcFirstLastPara="1" wrap="square" lIns="91425" tIns="45700" rIns="91425" bIns="45700" anchor="ctr" anchorCtr="0">
            <a:noAutofit/>
          </a:bodyPr>
          <a:lstStyle/>
          <a:p>
            <a:pPr marL="457200" lvl="0" indent="-508000" algn="l" rtl="0">
              <a:lnSpc>
                <a:spcPct val="90000"/>
              </a:lnSpc>
              <a:spcBef>
                <a:spcPts val="340"/>
              </a:spcBef>
              <a:spcAft>
                <a:spcPts val="0"/>
              </a:spcAft>
              <a:buClr>
                <a:srgbClr val="888888"/>
              </a:buClr>
              <a:buSzPts val="2500"/>
              <a:buChar char="•"/>
            </a:pPr>
            <a:r>
              <a:rPr lang="en-US" sz="2500">
                <a:latin typeface="Cambria"/>
                <a:ea typeface="Cambria"/>
                <a:cs typeface="Cambria"/>
                <a:sym typeface="Cambria"/>
              </a:rPr>
              <a:t>Overall solution as a system diagram</a:t>
            </a:r>
            <a:endParaRPr/>
          </a:p>
        </p:txBody>
      </p:sp>
      <p:sp>
        <p:nvSpPr>
          <p:cNvPr id="105" name="Google Shape;105;p18"/>
          <p:cNvSpPr txBox="1">
            <a:spLocks noGrp="1"/>
          </p:cNvSpPr>
          <p:nvPr>
            <p:ph type="body" idx="1"/>
          </p:nvPr>
        </p:nvSpPr>
        <p:spPr>
          <a:xfrm>
            <a:off x="2867900" y="110825"/>
            <a:ext cx="9120900" cy="6213900"/>
          </a:xfrm>
          <a:prstGeom prst="rect">
            <a:avLst/>
          </a:prstGeom>
          <a:noFill/>
          <a:ln>
            <a:noFill/>
          </a:ln>
        </p:spPr>
        <p:txBody>
          <a:bodyPr spcFirstLastPara="1" wrap="square" lIns="91425" tIns="45700" rIns="91425" bIns="45700" anchor="t" anchorCtr="0">
            <a:noAutofit/>
          </a:bodyPr>
          <a:lstStyle/>
          <a:p>
            <a:pPr marL="342900" lvl="0" indent="0" algn="l" rtl="0">
              <a:lnSpc>
                <a:spcPct val="90000"/>
              </a:lnSpc>
              <a:spcBef>
                <a:spcPts val="340"/>
              </a:spcBef>
              <a:spcAft>
                <a:spcPts val="0"/>
              </a:spcAft>
              <a:buNone/>
            </a:pPr>
            <a:endParaRPr sz="4000"/>
          </a:p>
          <a:p>
            <a:pPr marL="0" lvl="0" indent="0" algn="l" rtl="0">
              <a:lnSpc>
                <a:spcPct val="90000"/>
              </a:lnSpc>
              <a:spcBef>
                <a:spcPts val="340"/>
              </a:spcBef>
              <a:spcAft>
                <a:spcPts val="0"/>
              </a:spcAft>
              <a:buClr>
                <a:srgbClr val="888888"/>
              </a:buClr>
              <a:buSzPts val="1700"/>
              <a:buNone/>
            </a:pPr>
            <a:endParaRPr/>
          </a:p>
        </p:txBody>
      </p:sp>
      <p:pic>
        <p:nvPicPr>
          <p:cNvPr id="106" name="Google Shape;106;p18"/>
          <p:cNvPicPr preferRelativeResize="0"/>
          <p:nvPr/>
        </p:nvPicPr>
        <p:blipFill>
          <a:blip r:embed="rId3">
            <a:alphaModFix/>
          </a:blip>
          <a:stretch>
            <a:fillRect/>
          </a:stretch>
        </p:blipFill>
        <p:spPr>
          <a:xfrm>
            <a:off x="4728375" y="118875"/>
            <a:ext cx="5038344" cy="662025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2195-3073-4EB2-BAE4-19652A12F338}"/>
              </a:ext>
            </a:extLst>
          </p:cNvPr>
          <p:cNvSpPr>
            <a:spLocks noGrp="1"/>
          </p:cNvSpPr>
          <p:nvPr>
            <p:ph type="title"/>
          </p:nvPr>
        </p:nvSpPr>
        <p:spPr/>
        <p:txBody>
          <a:bodyPr/>
          <a:lstStyle/>
          <a:p>
            <a:r>
              <a:rPr lang="en-US" dirty="0"/>
              <a:t>Achievement</a:t>
            </a:r>
          </a:p>
        </p:txBody>
      </p:sp>
      <p:pic>
        <p:nvPicPr>
          <p:cNvPr id="5" name="Picture 4" descr="Graphical user interface, application&#10;&#10;Description automatically generated">
            <a:extLst>
              <a:ext uri="{FF2B5EF4-FFF2-40B4-BE49-F238E27FC236}">
                <a16:creationId xmlns:a16="http://schemas.microsoft.com/office/drawing/2014/main" id="{C6D345D6-EB06-4D85-8D8B-C5A43DD2F201}"/>
              </a:ext>
            </a:extLst>
          </p:cNvPr>
          <p:cNvPicPr>
            <a:picLocks noChangeAspect="1"/>
          </p:cNvPicPr>
          <p:nvPr/>
        </p:nvPicPr>
        <p:blipFill rotWithShape="1">
          <a:blip r:embed="rId2"/>
          <a:srcRect l="2115" r="2542"/>
          <a:stretch/>
        </p:blipFill>
        <p:spPr>
          <a:xfrm>
            <a:off x="4430598" y="1250230"/>
            <a:ext cx="2856322" cy="4967140"/>
          </a:xfrm>
          <a:prstGeom prst="rect">
            <a:avLst/>
          </a:prstGeom>
        </p:spPr>
      </p:pic>
    </p:spTree>
    <p:extLst>
      <p:ext uri="{BB962C8B-B14F-4D97-AF65-F5344CB8AC3E}">
        <p14:creationId xmlns:p14="http://schemas.microsoft.com/office/powerpoint/2010/main" val="136996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5"/>
          <p:cNvSpPr txBox="1">
            <a:spLocks noGrp="1"/>
          </p:cNvSpPr>
          <p:nvPr>
            <p:ph type="title"/>
          </p:nvPr>
        </p:nvSpPr>
        <p:spPr>
          <a:xfrm>
            <a:off x="963084" y="2837087"/>
            <a:ext cx="10363200" cy="136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Barking Pattern Recognition</a:t>
            </a:r>
            <a:endParaRPr/>
          </a:p>
        </p:txBody>
      </p:sp>
      <p:sp>
        <p:nvSpPr>
          <p:cNvPr id="419" name="Google Shape;419;p45"/>
          <p:cNvSpPr txBox="1">
            <a:spLocks noGrp="1"/>
          </p:cNvSpPr>
          <p:nvPr>
            <p:ph type="body" idx="1"/>
          </p:nvPr>
        </p:nvSpPr>
        <p:spPr>
          <a:xfrm>
            <a:off x="963084" y="4237261"/>
            <a:ext cx="10363200" cy="1500300"/>
          </a:xfrm>
          <a:prstGeom prst="rect">
            <a:avLst/>
          </a:prstGeom>
        </p:spPr>
        <p:txBody>
          <a:bodyPr spcFirstLastPara="1" wrap="square" lIns="91425" tIns="45700" rIns="91425" bIns="45700" anchor="b" anchorCtr="0">
            <a:noAutofit/>
          </a:bodyPr>
          <a:lstStyle/>
          <a:p>
            <a:pPr marL="0" lvl="0" indent="0" algn="l" rtl="0">
              <a:spcBef>
                <a:spcPts val="400"/>
              </a:spcBef>
              <a:spcAft>
                <a:spcPts val="0"/>
              </a:spcAft>
              <a:buNone/>
            </a:pPr>
            <a:endParaRPr/>
          </a:p>
        </p:txBody>
      </p:sp>
      <p:pic>
        <p:nvPicPr>
          <p:cNvPr id="420" name="Google Shape;420;p45"/>
          <p:cNvPicPr preferRelativeResize="0"/>
          <p:nvPr/>
        </p:nvPicPr>
        <p:blipFill>
          <a:blip r:embed="rId3">
            <a:alphaModFix/>
          </a:blip>
          <a:stretch>
            <a:fillRect/>
          </a:stretch>
        </p:blipFill>
        <p:spPr>
          <a:xfrm>
            <a:off x="9993450" y="138575"/>
            <a:ext cx="2198550" cy="2299825"/>
          </a:xfrm>
          <a:prstGeom prst="rect">
            <a:avLst/>
          </a:prstGeom>
          <a:noFill/>
          <a:ln>
            <a:noFill/>
          </a:ln>
        </p:spPr>
      </p:pic>
      <p:sp>
        <p:nvSpPr>
          <p:cNvPr id="421" name="Google Shape;421;p45"/>
          <p:cNvSpPr/>
          <p:nvPr/>
        </p:nvSpPr>
        <p:spPr>
          <a:xfrm>
            <a:off x="2697825" y="6505025"/>
            <a:ext cx="15003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IT17141352</a:t>
            </a:r>
            <a:endParaRPr b="1"/>
          </a:p>
        </p:txBody>
      </p:sp>
      <p:sp>
        <p:nvSpPr>
          <p:cNvPr id="422" name="Google Shape;422;p45"/>
          <p:cNvSpPr/>
          <p:nvPr/>
        </p:nvSpPr>
        <p:spPr>
          <a:xfrm>
            <a:off x="4389600" y="6505025"/>
            <a:ext cx="2198700" cy="2646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b="1"/>
              <a:t>A.K.P. Erandi Wathsala</a:t>
            </a:r>
            <a:endParaRPr b="1"/>
          </a:p>
        </p:txBody>
      </p:sp>
      <p:sp>
        <p:nvSpPr>
          <p:cNvPr id="423" name="Google Shape;423;p45"/>
          <p:cNvSpPr/>
          <p:nvPr/>
        </p:nvSpPr>
        <p:spPr>
          <a:xfrm>
            <a:off x="6759375" y="650502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2020-045</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txBox="1"/>
          <p:nvPr/>
        </p:nvSpPr>
        <p:spPr>
          <a:xfrm>
            <a:off x="822500" y="1760850"/>
            <a:ext cx="10819800" cy="42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429" name="Google Shape;429;p46"/>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sz="4400" b="0"/>
              <a:t>Background / Research Gap </a:t>
            </a:r>
            <a:endParaRPr/>
          </a:p>
        </p:txBody>
      </p:sp>
      <p:sp>
        <p:nvSpPr>
          <p:cNvPr id="430" name="Google Shape;430;p46"/>
          <p:cNvSpPr txBox="1">
            <a:spLocks noGrp="1"/>
          </p:cNvSpPr>
          <p:nvPr>
            <p:ph type="body" idx="1"/>
          </p:nvPr>
        </p:nvSpPr>
        <p:spPr>
          <a:xfrm>
            <a:off x="304800" y="1295850"/>
            <a:ext cx="11684100" cy="4938600"/>
          </a:xfrm>
          <a:prstGeom prst="rect">
            <a:avLst/>
          </a:prstGeom>
        </p:spPr>
        <p:txBody>
          <a:bodyPr spcFirstLastPara="1" wrap="square" lIns="91425" tIns="45700" rIns="91425" bIns="45700" anchor="t" anchorCtr="0">
            <a:noAutofit/>
          </a:bodyPr>
          <a:lstStyle/>
          <a:p>
            <a:pPr marL="457200" lvl="0" indent="-438150" algn="l" rtl="0">
              <a:spcBef>
                <a:spcPts val="360"/>
              </a:spcBef>
              <a:spcAft>
                <a:spcPts val="0"/>
              </a:spcAft>
              <a:buSzPts val="3300"/>
              <a:buFont typeface="Arial"/>
              <a:buChar char="•"/>
            </a:pPr>
            <a:r>
              <a:rPr lang="en-US" sz="3300">
                <a:latin typeface="Arial"/>
                <a:ea typeface="Arial"/>
                <a:cs typeface="Arial"/>
                <a:sym typeface="Arial"/>
              </a:rPr>
              <a:t>There are current systems and products to control barking. </a:t>
            </a:r>
            <a:endParaRPr sz="3300">
              <a:latin typeface="Arial"/>
              <a:ea typeface="Arial"/>
              <a:cs typeface="Arial"/>
              <a:sym typeface="Arial"/>
            </a:endParaRPr>
          </a:p>
          <a:p>
            <a:pPr marL="914400" lvl="0" indent="0" algn="l" rtl="0">
              <a:spcBef>
                <a:spcPts val="360"/>
              </a:spcBef>
              <a:spcAft>
                <a:spcPts val="0"/>
              </a:spcAft>
              <a:buNone/>
            </a:pPr>
            <a:endParaRPr sz="3300">
              <a:latin typeface="Arial"/>
              <a:ea typeface="Arial"/>
              <a:cs typeface="Arial"/>
              <a:sym typeface="Arial"/>
            </a:endParaRPr>
          </a:p>
          <a:p>
            <a:pPr marL="457200" lvl="0" indent="-438150" algn="l" rtl="0">
              <a:spcBef>
                <a:spcPts val="360"/>
              </a:spcBef>
              <a:spcAft>
                <a:spcPts val="0"/>
              </a:spcAft>
              <a:buSzPts val="3300"/>
              <a:buFont typeface="Arial"/>
              <a:buChar char="•"/>
            </a:pPr>
            <a:r>
              <a:rPr lang="en-US" sz="3300">
                <a:latin typeface="Arial"/>
                <a:ea typeface="Arial"/>
                <a:cs typeface="Arial"/>
                <a:sym typeface="Arial"/>
              </a:rPr>
              <a:t>But no system to identify different barking patterns.</a:t>
            </a:r>
            <a:endParaRPr sz="3300">
              <a:latin typeface="Arial"/>
              <a:ea typeface="Arial"/>
              <a:cs typeface="Arial"/>
              <a:sym typeface="Arial"/>
            </a:endParaRPr>
          </a:p>
          <a:p>
            <a:pPr marL="0" lvl="0" indent="0" algn="l" rtl="0">
              <a:spcBef>
                <a:spcPts val="360"/>
              </a:spcBef>
              <a:spcAft>
                <a:spcPts val="0"/>
              </a:spcAft>
              <a:buNone/>
            </a:pPr>
            <a:endParaRPr sz="3300">
              <a:latin typeface="Arial"/>
              <a:ea typeface="Arial"/>
              <a:cs typeface="Arial"/>
              <a:sym typeface="Arial"/>
            </a:endParaRPr>
          </a:p>
          <a:p>
            <a:pPr marL="457200" lvl="0" indent="-438150" algn="l" rtl="0">
              <a:spcBef>
                <a:spcPts val="360"/>
              </a:spcBef>
              <a:spcAft>
                <a:spcPts val="0"/>
              </a:spcAft>
              <a:buSzPts val="3300"/>
              <a:buFont typeface="Arial"/>
              <a:buChar char="•"/>
            </a:pPr>
            <a:r>
              <a:rPr lang="en-US" sz="3300">
                <a:latin typeface="Arial"/>
                <a:ea typeface="Arial"/>
                <a:cs typeface="Arial"/>
                <a:sym typeface="Arial"/>
              </a:rPr>
              <a:t>No system that notifies the user with identified barking patterns and unusual barking patterns.</a:t>
            </a:r>
            <a:endParaRPr sz="3300">
              <a:latin typeface="Arial"/>
              <a:ea typeface="Arial"/>
              <a:cs typeface="Arial"/>
              <a:sym typeface="Arial"/>
            </a:endParaRPr>
          </a:p>
          <a:p>
            <a:pPr marL="914400" lvl="0" indent="0" algn="l" rtl="0">
              <a:spcBef>
                <a:spcPts val="360"/>
              </a:spcBef>
              <a:spcAft>
                <a:spcPts val="0"/>
              </a:spcAft>
              <a:buNone/>
            </a:pPr>
            <a:endParaRPr sz="3300">
              <a:latin typeface="Arial"/>
              <a:ea typeface="Arial"/>
              <a:cs typeface="Arial"/>
              <a:sym typeface="Arial"/>
            </a:endParaRPr>
          </a:p>
          <a:p>
            <a:pPr marL="457200" lvl="0" indent="-438150" algn="l" rtl="0">
              <a:spcBef>
                <a:spcPts val="360"/>
              </a:spcBef>
              <a:spcAft>
                <a:spcPts val="0"/>
              </a:spcAft>
              <a:buSzPts val="3300"/>
              <a:buFont typeface="Arial"/>
              <a:buChar char="•"/>
            </a:pPr>
            <a:r>
              <a:rPr lang="en-US" sz="3300">
                <a:latin typeface="Arial"/>
                <a:ea typeface="Arial"/>
                <a:cs typeface="Arial"/>
                <a:sym typeface="Arial"/>
              </a:rPr>
              <a:t>CCTV camera is only being used for security purposes.</a:t>
            </a:r>
            <a:endParaRPr sz="3300">
              <a:latin typeface="Arial"/>
              <a:ea typeface="Arial"/>
              <a:cs typeface="Arial"/>
              <a:sym typeface="Arial"/>
            </a:endParaRPr>
          </a:p>
          <a:p>
            <a:pPr marL="914400" lvl="0" indent="0" algn="l" rtl="0">
              <a:spcBef>
                <a:spcPts val="360"/>
              </a:spcBef>
              <a:spcAft>
                <a:spcPts val="0"/>
              </a:spcAft>
              <a:buNone/>
            </a:pPr>
            <a:endParaRPr sz="3300">
              <a:latin typeface="Arial"/>
              <a:ea typeface="Arial"/>
              <a:cs typeface="Arial"/>
              <a:sym typeface="Arial"/>
            </a:endParaRPr>
          </a:p>
        </p:txBody>
      </p:sp>
      <p:sp>
        <p:nvSpPr>
          <p:cNvPr id="431" name="Google Shape;431;p46"/>
          <p:cNvSpPr/>
          <p:nvPr/>
        </p:nvSpPr>
        <p:spPr>
          <a:xfrm>
            <a:off x="4413425" y="6505025"/>
            <a:ext cx="2280600" cy="2646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b="1"/>
              <a:t>A.K. P. Erandi Wathsala</a:t>
            </a:r>
            <a:endParaRPr b="1"/>
          </a:p>
        </p:txBody>
      </p:sp>
      <p:sp>
        <p:nvSpPr>
          <p:cNvPr id="432" name="Google Shape;432;p46"/>
          <p:cNvSpPr/>
          <p:nvPr/>
        </p:nvSpPr>
        <p:spPr>
          <a:xfrm>
            <a:off x="6759375" y="650502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2020-045</a:t>
            </a:r>
            <a:endParaRPr b="1"/>
          </a:p>
        </p:txBody>
      </p:sp>
      <p:sp>
        <p:nvSpPr>
          <p:cNvPr id="433" name="Google Shape;433;p46"/>
          <p:cNvSpPr/>
          <p:nvPr/>
        </p:nvSpPr>
        <p:spPr>
          <a:xfrm>
            <a:off x="2501875" y="6549275"/>
            <a:ext cx="17718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IT17141352</a:t>
            </a:r>
            <a:endParaRPr b="1"/>
          </a:p>
        </p:txBody>
      </p:sp>
      <p:sp>
        <p:nvSpPr>
          <p:cNvPr id="434" name="Google Shape;434;p46"/>
          <p:cNvSpPr/>
          <p:nvPr/>
        </p:nvSpPr>
        <p:spPr>
          <a:xfrm>
            <a:off x="6759375" y="650502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2020-045</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7"/>
          <p:cNvSpPr txBox="1">
            <a:spLocks noGrp="1"/>
          </p:cNvSpPr>
          <p:nvPr>
            <p:ph type="body" idx="1"/>
          </p:nvPr>
        </p:nvSpPr>
        <p:spPr>
          <a:xfrm>
            <a:off x="304800" y="1143000"/>
            <a:ext cx="11684100" cy="5181600"/>
          </a:xfrm>
          <a:prstGeom prst="rect">
            <a:avLst/>
          </a:prstGeom>
        </p:spPr>
        <p:txBody>
          <a:bodyPr spcFirstLastPara="1" wrap="square" lIns="91425" tIns="45700" rIns="91425" bIns="45700" anchor="t" anchorCtr="0">
            <a:noAutofit/>
          </a:bodyPr>
          <a:lstStyle/>
          <a:p>
            <a:pPr marL="457200" lvl="0" indent="0" algn="l" rtl="0">
              <a:spcBef>
                <a:spcPts val="360"/>
              </a:spcBef>
              <a:spcAft>
                <a:spcPts val="0"/>
              </a:spcAft>
              <a:buNone/>
            </a:pPr>
            <a:endParaRPr sz="3300">
              <a:latin typeface="Arial"/>
              <a:ea typeface="Arial"/>
              <a:cs typeface="Arial"/>
              <a:sym typeface="Arial"/>
            </a:endParaRPr>
          </a:p>
          <a:p>
            <a:pPr marL="457200" lvl="0" indent="0" algn="l" rtl="0">
              <a:spcBef>
                <a:spcPts val="360"/>
              </a:spcBef>
              <a:spcAft>
                <a:spcPts val="0"/>
              </a:spcAft>
              <a:buNone/>
            </a:pPr>
            <a:endParaRPr sz="3300">
              <a:latin typeface="Arial"/>
              <a:ea typeface="Arial"/>
              <a:cs typeface="Arial"/>
              <a:sym typeface="Arial"/>
            </a:endParaRPr>
          </a:p>
          <a:p>
            <a:pPr marL="457200" lvl="0" indent="-438150" algn="l" rtl="0">
              <a:spcBef>
                <a:spcPts val="360"/>
              </a:spcBef>
              <a:spcAft>
                <a:spcPts val="0"/>
              </a:spcAft>
              <a:buSzPts val="3300"/>
              <a:buFont typeface="Arial"/>
              <a:buChar char="•"/>
            </a:pPr>
            <a:r>
              <a:rPr lang="en-US" sz="3300">
                <a:latin typeface="Arial"/>
                <a:ea typeface="Arial"/>
                <a:cs typeface="Arial"/>
                <a:sym typeface="Arial"/>
              </a:rPr>
              <a:t>How to track and monitor different barking patterns in order to identify the reason that caused using a surveillance camera.</a:t>
            </a:r>
            <a:endParaRPr sz="3300">
              <a:latin typeface="Arial"/>
              <a:ea typeface="Arial"/>
              <a:cs typeface="Arial"/>
              <a:sym typeface="Arial"/>
            </a:endParaRPr>
          </a:p>
        </p:txBody>
      </p:sp>
      <p:sp>
        <p:nvSpPr>
          <p:cNvPr id="441" name="Google Shape;441;p47"/>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sz="4400" b="0"/>
              <a:t>Research Question</a:t>
            </a:r>
            <a:endParaRPr/>
          </a:p>
        </p:txBody>
      </p:sp>
      <p:sp>
        <p:nvSpPr>
          <p:cNvPr id="442" name="Google Shape;442;p47"/>
          <p:cNvSpPr/>
          <p:nvPr/>
        </p:nvSpPr>
        <p:spPr>
          <a:xfrm>
            <a:off x="4413425" y="6505025"/>
            <a:ext cx="1927800" cy="2646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b="1">
                <a:solidFill>
                  <a:schemeClr val="dk1"/>
                </a:solidFill>
              </a:rPr>
              <a:t>A.K. P. Erandi Wathsala</a:t>
            </a:r>
            <a:endParaRPr b="1">
              <a:solidFill>
                <a:schemeClr val="dk1"/>
              </a:solidFill>
            </a:endParaRPr>
          </a:p>
          <a:p>
            <a:pPr marL="0" lvl="0" indent="0" algn="l" rtl="0">
              <a:spcBef>
                <a:spcPts val="0"/>
              </a:spcBef>
              <a:spcAft>
                <a:spcPts val="0"/>
              </a:spcAft>
              <a:buNone/>
            </a:pPr>
            <a:endParaRPr/>
          </a:p>
        </p:txBody>
      </p:sp>
      <p:sp>
        <p:nvSpPr>
          <p:cNvPr id="443" name="Google Shape;443;p47"/>
          <p:cNvSpPr/>
          <p:nvPr/>
        </p:nvSpPr>
        <p:spPr>
          <a:xfrm>
            <a:off x="6456825" y="646077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2533925" y="6549275"/>
            <a:ext cx="17280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a:off x="2501875" y="6549275"/>
            <a:ext cx="17718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IT17141352</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8"/>
          <p:cNvSpPr txBox="1">
            <a:spLocks noGrp="1"/>
          </p:cNvSpPr>
          <p:nvPr>
            <p:ph type="body" idx="1"/>
          </p:nvPr>
        </p:nvSpPr>
        <p:spPr>
          <a:xfrm>
            <a:off x="304800" y="1143000"/>
            <a:ext cx="11684100" cy="5181600"/>
          </a:xfrm>
          <a:prstGeom prst="rect">
            <a:avLst/>
          </a:prstGeom>
          <a:noFill/>
          <a:ln>
            <a:noFill/>
          </a:ln>
        </p:spPr>
        <p:txBody>
          <a:bodyPr spcFirstLastPara="1" wrap="square" lIns="91425" tIns="45700" rIns="91425" bIns="45700" anchor="t" anchorCtr="0">
            <a:noAutofit/>
          </a:bodyPr>
          <a:lstStyle/>
          <a:p>
            <a:pPr marL="457200" lvl="0" indent="-438150" algn="l" rtl="0">
              <a:spcBef>
                <a:spcPts val="0"/>
              </a:spcBef>
              <a:spcAft>
                <a:spcPts val="0"/>
              </a:spcAft>
              <a:buSzPts val="3300"/>
              <a:buFont typeface="Arial"/>
              <a:buChar char="•"/>
            </a:pPr>
            <a:r>
              <a:rPr lang="en-US" sz="3300">
                <a:latin typeface="Arial"/>
                <a:ea typeface="Arial"/>
                <a:cs typeface="Arial"/>
                <a:sym typeface="Arial"/>
              </a:rPr>
              <a:t>Ability to monitor different barking patterns using a surveillance camera.</a:t>
            </a:r>
            <a:endParaRPr sz="3300">
              <a:latin typeface="Arial"/>
              <a:ea typeface="Arial"/>
              <a:cs typeface="Arial"/>
              <a:sym typeface="Arial"/>
            </a:endParaRPr>
          </a:p>
          <a:p>
            <a:pPr marL="914400" lvl="0" indent="0" algn="l" rtl="0">
              <a:spcBef>
                <a:spcPts val="0"/>
              </a:spcBef>
              <a:spcAft>
                <a:spcPts val="0"/>
              </a:spcAft>
              <a:buNone/>
            </a:pPr>
            <a:endParaRPr sz="3300">
              <a:latin typeface="Arial"/>
              <a:ea typeface="Arial"/>
              <a:cs typeface="Arial"/>
              <a:sym typeface="Arial"/>
            </a:endParaRPr>
          </a:p>
          <a:p>
            <a:pPr marL="457200" lvl="0" indent="-438150" algn="l" rtl="0">
              <a:spcBef>
                <a:spcPts val="0"/>
              </a:spcBef>
              <a:spcAft>
                <a:spcPts val="0"/>
              </a:spcAft>
              <a:buSzPts val="3300"/>
              <a:buFont typeface="Arial"/>
              <a:buChar char="•"/>
            </a:pPr>
            <a:r>
              <a:rPr lang="en-US" sz="3300">
                <a:latin typeface="Arial"/>
                <a:ea typeface="Arial"/>
                <a:cs typeface="Arial"/>
                <a:sym typeface="Arial"/>
              </a:rPr>
              <a:t>Ability to identify different barking patterns using audio processing.</a:t>
            </a:r>
            <a:endParaRPr sz="3300">
              <a:latin typeface="Arial"/>
              <a:ea typeface="Arial"/>
              <a:cs typeface="Arial"/>
              <a:sym typeface="Arial"/>
            </a:endParaRPr>
          </a:p>
          <a:p>
            <a:pPr marL="914400" lvl="0" indent="0" algn="l" rtl="0">
              <a:spcBef>
                <a:spcPts val="0"/>
              </a:spcBef>
              <a:spcAft>
                <a:spcPts val="0"/>
              </a:spcAft>
              <a:buNone/>
            </a:pPr>
            <a:endParaRPr sz="3300">
              <a:latin typeface="Arial"/>
              <a:ea typeface="Arial"/>
              <a:cs typeface="Arial"/>
              <a:sym typeface="Arial"/>
            </a:endParaRPr>
          </a:p>
          <a:p>
            <a:pPr marL="457200" lvl="0" indent="-438150" algn="l" rtl="0">
              <a:spcBef>
                <a:spcPts val="0"/>
              </a:spcBef>
              <a:spcAft>
                <a:spcPts val="0"/>
              </a:spcAft>
              <a:buSzPts val="3300"/>
              <a:buFont typeface="Arial"/>
              <a:buChar char="•"/>
            </a:pPr>
            <a:r>
              <a:rPr lang="en-US" sz="3300">
                <a:latin typeface="Arial"/>
                <a:ea typeface="Arial"/>
                <a:cs typeface="Arial"/>
                <a:sym typeface="Arial"/>
              </a:rPr>
              <a:t>Ability to identify unusual barking patterns .</a:t>
            </a:r>
            <a:endParaRPr sz="3300">
              <a:latin typeface="Arial"/>
              <a:ea typeface="Arial"/>
              <a:cs typeface="Arial"/>
              <a:sym typeface="Arial"/>
            </a:endParaRPr>
          </a:p>
          <a:p>
            <a:pPr marL="914400" lvl="0" indent="0" algn="l" rtl="0">
              <a:spcBef>
                <a:spcPts val="0"/>
              </a:spcBef>
              <a:spcAft>
                <a:spcPts val="0"/>
              </a:spcAft>
              <a:buNone/>
            </a:pPr>
            <a:endParaRPr sz="3300">
              <a:latin typeface="Arial"/>
              <a:ea typeface="Arial"/>
              <a:cs typeface="Arial"/>
              <a:sym typeface="Arial"/>
            </a:endParaRPr>
          </a:p>
          <a:p>
            <a:pPr marL="457200" lvl="0" indent="-438150" algn="l" rtl="0">
              <a:spcBef>
                <a:spcPts val="0"/>
              </a:spcBef>
              <a:spcAft>
                <a:spcPts val="0"/>
              </a:spcAft>
              <a:buSzPts val="3300"/>
              <a:buFont typeface="Arial"/>
              <a:buChar char="•"/>
            </a:pPr>
            <a:r>
              <a:rPr lang="en-US" sz="3300">
                <a:latin typeface="Arial"/>
                <a:ea typeface="Arial"/>
                <a:cs typeface="Arial"/>
                <a:sym typeface="Arial"/>
              </a:rPr>
              <a:t>Notify user</a:t>
            </a:r>
            <a:endParaRPr sz="3300">
              <a:latin typeface="Arial"/>
              <a:ea typeface="Arial"/>
              <a:cs typeface="Arial"/>
              <a:sym typeface="Arial"/>
            </a:endParaRPr>
          </a:p>
          <a:p>
            <a:pPr marL="0" lvl="0" indent="0" algn="l" rtl="0">
              <a:spcBef>
                <a:spcPts val="0"/>
              </a:spcBef>
              <a:spcAft>
                <a:spcPts val="0"/>
              </a:spcAft>
              <a:buNone/>
            </a:pPr>
            <a:endParaRPr sz="3300">
              <a:latin typeface="Arial"/>
              <a:ea typeface="Arial"/>
              <a:cs typeface="Arial"/>
              <a:sym typeface="Arial"/>
            </a:endParaRPr>
          </a:p>
        </p:txBody>
      </p:sp>
      <p:sp>
        <p:nvSpPr>
          <p:cNvPr id="451" name="Google Shape;451;p48"/>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Objectives</a:t>
            </a:r>
            <a:endParaRPr/>
          </a:p>
        </p:txBody>
      </p:sp>
      <p:sp>
        <p:nvSpPr>
          <p:cNvPr id="452" name="Google Shape;452;p48"/>
          <p:cNvSpPr/>
          <p:nvPr/>
        </p:nvSpPr>
        <p:spPr>
          <a:xfrm>
            <a:off x="4413425" y="6505025"/>
            <a:ext cx="1927800" cy="2646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b="1">
                <a:solidFill>
                  <a:schemeClr val="dk1"/>
                </a:solidFill>
              </a:rPr>
              <a:t>A.K. P. Erandi Wathsala</a:t>
            </a:r>
            <a:endParaRPr b="1">
              <a:solidFill>
                <a:schemeClr val="dk1"/>
              </a:solidFill>
            </a:endParaRPr>
          </a:p>
        </p:txBody>
      </p:sp>
      <p:sp>
        <p:nvSpPr>
          <p:cNvPr id="453" name="Google Shape;453;p48"/>
          <p:cNvSpPr/>
          <p:nvPr/>
        </p:nvSpPr>
        <p:spPr>
          <a:xfrm>
            <a:off x="6456825" y="646077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2533925" y="6549275"/>
            <a:ext cx="17280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a:off x="2501875" y="6549275"/>
            <a:ext cx="17718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IT17141352</a:t>
            </a:r>
            <a:endParaRPr b="1"/>
          </a:p>
        </p:txBody>
      </p:sp>
      <p:sp>
        <p:nvSpPr>
          <p:cNvPr id="456" name="Google Shape;456;p48"/>
          <p:cNvSpPr/>
          <p:nvPr/>
        </p:nvSpPr>
        <p:spPr>
          <a:xfrm>
            <a:off x="6759375" y="650502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2020-045</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304800" y="304800"/>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Methodology</a:t>
            </a:r>
            <a:endParaRPr/>
          </a:p>
        </p:txBody>
      </p:sp>
      <p:pic>
        <p:nvPicPr>
          <p:cNvPr id="463" name="Google Shape;463;p49"/>
          <p:cNvPicPr preferRelativeResize="0"/>
          <p:nvPr/>
        </p:nvPicPr>
        <p:blipFill>
          <a:blip r:embed="rId3">
            <a:alphaModFix/>
          </a:blip>
          <a:stretch>
            <a:fillRect/>
          </a:stretch>
        </p:blipFill>
        <p:spPr>
          <a:xfrm>
            <a:off x="2729350" y="243625"/>
            <a:ext cx="6486326" cy="6184875"/>
          </a:xfrm>
          <a:prstGeom prst="rect">
            <a:avLst/>
          </a:prstGeom>
          <a:noFill/>
          <a:ln>
            <a:noFill/>
          </a:ln>
        </p:spPr>
      </p:pic>
      <p:sp>
        <p:nvSpPr>
          <p:cNvPr id="464" name="Google Shape;464;p49"/>
          <p:cNvSpPr/>
          <p:nvPr/>
        </p:nvSpPr>
        <p:spPr>
          <a:xfrm>
            <a:off x="4413425" y="6505025"/>
            <a:ext cx="1864800" cy="2646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b="1">
                <a:solidFill>
                  <a:schemeClr val="dk1"/>
                </a:solidFill>
              </a:rPr>
              <a:t>A.K. P. Erandi Wathsala</a:t>
            </a:r>
            <a:endParaRPr b="1">
              <a:solidFill>
                <a:schemeClr val="dk1"/>
              </a:solidFill>
            </a:endParaRPr>
          </a:p>
          <a:p>
            <a:pPr marL="0" lvl="0" indent="0" algn="l" rtl="0">
              <a:spcBef>
                <a:spcPts val="0"/>
              </a:spcBef>
              <a:spcAft>
                <a:spcPts val="0"/>
              </a:spcAft>
              <a:buNone/>
            </a:pPr>
            <a:endParaRPr/>
          </a:p>
        </p:txBody>
      </p:sp>
      <p:sp>
        <p:nvSpPr>
          <p:cNvPr id="465" name="Google Shape;465;p49"/>
          <p:cNvSpPr/>
          <p:nvPr/>
        </p:nvSpPr>
        <p:spPr>
          <a:xfrm>
            <a:off x="6456725" y="646077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a:off x="2533925" y="6549275"/>
            <a:ext cx="17280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a:off x="2501875" y="6549275"/>
            <a:ext cx="17718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IT17141352</a:t>
            </a:r>
            <a:endParaRPr b="1"/>
          </a:p>
        </p:txBody>
      </p:sp>
      <p:sp>
        <p:nvSpPr>
          <p:cNvPr id="468" name="Google Shape;468;p49"/>
          <p:cNvSpPr/>
          <p:nvPr/>
        </p:nvSpPr>
        <p:spPr>
          <a:xfrm>
            <a:off x="6759375" y="650502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2020-045</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0"/>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Methodology</a:t>
            </a:r>
            <a:endParaRPr/>
          </a:p>
        </p:txBody>
      </p:sp>
      <p:sp>
        <p:nvSpPr>
          <p:cNvPr id="474" name="Google Shape;474;p50"/>
          <p:cNvSpPr txBox="1">
            <a:spLocks noGrp="1"/>
          </p:cNvSpPr>
          <p:nvPr>
            <p:ph type="body" idx="1"/>
          </p:nvPr>
        </p:nvSpPr>
        <p:spPr>
          <a:xfrm>
            <a:off x="304800" y="1039100"/>
            <a:ext cx="11684100" cy="5285400"/>
          </a:xfrm>
          <a:prstGeom prst="rect">
            <a:avLst/>
          </a:prstGeom>
          <a:noFill/>
          <a:ln>
            <a:noFill/>
          </a:ln>
        </p:spPr>
        <p:txBody>
          <a:bodyPr spcFirstLastPara="1" wrap="square" lIns="91425" tIns="45700" rIns="91425" bIns="45700" anchor="t" anchorCtr="0">
            <a:noAutofit/>
          </a:bodyPr>
          <a:lstStyle/>
          <a:p>
            <a:pPr marL="457200" lvl="0" indent="-425450" algn="l" rtl="0">
              <a:spcBef>
                <a:spcPts val="0"/>
              </a:spcBef>
              <a:spcAft>
                <a:spcPts val="0"/>
              </a:spcAft>
              <a:buSzPts val="3100"/>
              <a:buFont typeface="Arial"/>
              <a:buChar char="•"/>
            </a:pPr>
            <a:r>
              <a:rPr lang="en-US" sz="3100">
                <a:latin typeface="Arial"/>
                <a:ea typeface="Arial"/>
                <a:cs typeface="Arial"/>
                <a:sym typeface="Arial"/>
              </a:rPr>
              <a:t>Collection of data from a surveillance camera within a restricted area.</a:t>
            </a:r>
            <a:endParaRPr sz="3100">
              <a:latin typeface="Arial"/>
              <a:ea typeface="Arial"/>
              <a:cs typeface="Arial"/>
              <a:sym typeface="Arial"/>
            </a:endParaRPr>
          </a:p>
          <a:p>
            <a:pPr marL="457200" lvl="0" indent="0" algn="l" rtl="0">
              <a:spcBef>
                <a:spcPts val="0"/>
              </a:spcBef>
              <a:spcAft>
                <a:spcPts val="0"/>
              </a:spcAft>
              <a:buNone/>
            </a:pPr>
            <a:endParaRPr sz="3100">
              <a:latin typeface="Arial"/>
              <a:ea typeface="Arial"/>
              <a:cs typeface="Arial"/>
              <a:sym typeface="Arial"/>
            </a:endParaRPr>
          </a:p>
          <a:p>
            <a:pPr marL="457200" lvl="0" indent="-425450" algn="l" rtl="0">
              <a:spcBef>
                <a:spcPts val="0"/>
              </a:spcBef>
              <a:spcAft>
                <a:spcPts val="0"/>
              </a:spcAft>
              <a:buSzPts val="3100"/>
              <a:buFont typeface="Arial"/>
              <a:buChar char="•"/>
            </a:pPr>
            <a:r>
              <a:rPr lang="en-US" sz="3100">
                <a:latin typeface="Arial"/>
                <a:ea typeface="Arial"/>
                <a:cs typeface="Arial"/>
                <a:sym typeface="Arial"/>
              </a:rPr>
              <a:t>Data preprocessing and feature extraction.</a:t>
            </a:r>
            <a:endParaRPr sz="3100">
              <a:latin typeface="Arial"/>
              <a:ea typeface="Arial"/>
              <a:cs typeface="Arial"/>
              <a:sym typeface="Arial"/>
            </a:endParaRPr>
          </a:p>
          <a:p>
            <a:pPr marL="0" lvl="0" indent="0" algn="l" rtl="0">
              <a:spcBef>
                <a:spcPts val="0"/>
              </a:spcBef>
              <a:spcAft>
                <a:spcPts val="0"/>
              </a:spcAft>
              <a:buNone/>
            </a:pPr>
            <a:endParaRPr sz="3100">
              <a:latin typeface="Arial"/>
              <a:ea typeface="Arial"/>
              <a:cs typeface="Arial"/>
              <a:sym typeface="Arial"/>
            </a:endParaRPr>
          </a:p>
          <a:p>
            <a:pPr marL="457200" lvl="0" indent="-425450" algn="l" rtl="0">
              <a:spcBef>
                <a:spcPts val="0"/>
              </a:spcBef>
              <a:spcAft>
                <a:spcPts val="0"/>
              </a:spcAft>
              <a:buSzPts val="3100"/>
              <a:buFont typeface="Arial"/>
              <a:buChar char="•"/>
            </a:pPr>
            <a:r>
              <a:rPr lang="en-US" sz="3100">
                <a:latin typeface="Arial"/>
                <a:ea typeface="Arial"/>
                <a:cs typeface="Arial"/>
                <a:sym typeface="Arial"/>
              </a:rPr>
              <a:t>Predict the extracted features using trained model.</a:t>
            </a:r>
            <a:endParaRPr sz="3100">
              <a:latin typeface="Arial"/>
              <a:ea typeface="Arial"/>
              <a:cs typeface="Arial"/>
              <a:sym typeface="Arial"/>
            </a:endParaRPr>
          </a:p>
          <a:p>
            <a:pPr marL="457200" lvl="0" indent="0" algn="l" rtl="0">
              <a:spcBef>
                <a:spcPts val="0"/>
              </a:spcBef>
              <a:spcAft>
                <a:spcPts val="0"/>
              </a:spcAft>
              <a:buNone/>
            </a:pPr>
            <a:endParaRPr sz="3100">
              <a:latin typeface="Arial"/>
              <a:ea typeface="Arial"/>
              <a:cs typeface="Arial"/>
              <a:sym typeface="Arial"/>
            </a:endParaRPr>
          </a:p>
          <a:p>
            <a:pPr marL="457200" lvl="0" indent="-425450" algn="l" rtl="0">
              <a:spcBef>
                <a:spcPts val="0"/>
              </a:spcBef>
              <a:spcAft>
                <a:spcPts val="0"/>
              </a:spcAft>
              <a:buSzPts val="3100"/>
              <a:buFont typeface="Arial"/>
              <a:buChar char="•"/>
            </a:pPr>
            <a:r>
              <a:rPr lang="en-US" sz="3100">
                <a:latin typeface="Arial"/>
                <a:ea typeface="Arial"/>
                <a:cs typeface="Arial"/>
                <a:sym typeface="Arial"/>
              </a:rPr>
              <a:t>Identify unusual behaviors apart from the usual barking behaviors.</a:t>
            </a:r>
            <a:endParaRPr sz="3100">
              <a:latin typeface="Arial"/>
              <a:ea typeface="Arial"/>
              <a:cs typeface="Arial"/>
              <a:sym typeface="Arial"/>
            </a:endParaRPr>
          </a:p>
          <a:p>
            <a:pPr marL="0" lvl="0" indent="0" algn="l" rtl="0">
              <a:spcBef>
                <a:spcPts val="0"/>
              </a:spcBef>
              <a:spcAft>
                <a:spcPts val="0"/>
              </a:spcAft>
              <a:buNone/>
            </a:pPr>
            <a:endParaRPr sz="3100">
              <a:latin typeface="Arial"/>
              <a:ea typeface="Arial"/>
              <a:cs typeface="Arial"/>
              <a:sym typeface="Arial"/>
            </a:endParaRPr>
          </a:p>
          <a:p>
            <a:pPr marL="457200" lvl="0" indent="-425450" algn="l" rtl="0">
              <a:spcBef>
                <a:spcPts val="0"/>
              </a:spcBef>
              <a:spcAft>
                <a:spcPts val="0"/>
              </a:spcAft>
              <a:buSzPts val="3100"/>
              <a:buFont typeface="Arial"/>
              <a:buChar char="•"/>
            </a:pPr>
            <a:r>
              <a:rPr lang="en-US" sz="3100">
                <a:latin typeface="Arial"/>
                <a:ea typeface="Arial"/>
                <a:cs typeface="Arial"/>
                <a:sym typeface="Arial"/>
              </a:rPr>
              <a:t>Connetion of API &amp; Sending notification via mobile application.</a:t>
            </a:r>
            <a:endParaRPr sz="3100">
              <a:latin typeface="Arial"/>
              <a:ea typeface="Arial"/>
              <a:cs typeface="Arial"/>
              <a:sym typeface="Arial"/>
            </a:endParaRPr>
          </a:p>
        </p:txBody>
      </p:sp>
      <p:sp>
        <p:nvSpPr>
          <p:cNvPr id="475" name="Google Shape;475;p50"/>
          <p:cNvSpPr/>
          <p:nvPr/>
        </p:nvSpPr>
        <p:spPr>
          <a:xfrm>
            <a:off x="4413425" y="6505025"/>
            <a:ext cx="1864800" cy="2646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b="1">
                <a:solidFill>
                  <a:schemeClr val="dk1"/>
                </a:solidFill>
              </a:rPr>
              <a:t>A.K. P. Erandi Wathsala</a:t>
            </a:r>
            <a:endParaRPr b="1">
              <a:solidFill>
                <a:schemeClr val="dk1"/>
              </a:solidFill>
            </a:endParaRPr>
          </a:p>
          <a:p>
            <a:pPr marL="0" lvl="0" indent="0" algn="l" rtl="0">
              <a:spcBef>
                <a:spcPts val="0"/>
              </a:spcBef>
              <a:spcAft>
                <a:spcPts val="0"/>
              </a:spcAft>
              <a:buNone/>
            </a:pPr>
            <a:endParaRPr/>
          </a:p>
        </p:txBody>
      </p:sp>
      <p:sp>
        <p:nvSpPr>
          <p:cNvPr id="476" name="Google Shape;476;p50"/>
          <p:cNvSpPr/>
          <p:nvPr/>
        </p:nvSpPr>
        <p:spPr>
          <a:xfrm>
            <a:off x="6456825" y="646077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0"/>
          <p:cNvSpPr/>
          <p:nvPr/>
        </p:nvSpPr>
        <p:spPr>
          <a:xfrm>
            <a:off x="2533925" y="6549275"/>
            <a:ext cx="17280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0"/>
          <p:cNvSpPr/>
          <p:nvPr/>
        </p:nvSpPr>
        <p:spPr>
          <a:xfrm>
            <a:off x="2501875" y="6549275"/>
            <a:ext cx="17718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IT17141352</a:t>
            </a:r>
            <a:endParaRPr b="1"/>
          </a:p>
        </p:txBody>
      </p:sp>
      <p:sp>
        <p:nvSpPr>
          <p:cNvPr id="479" name="Google Shape;479;p50"/>
          <p:cNvSpPr/>
          <p:nvPr/>
        </p:nvSpPr>
        <p:spPr>
          <a:xfrm>
            <a:off x="6759375" y="650502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2020-045</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1"/>
          <p:cNvSpPr txBox="1">
            <a:spLocks noGrp="1"/>
          </p:cNvSpPr>
          <p:nvPr>
            <p:ph type="title"/>
          </p:nvPr>
        </p:nvSpPr>
        <p:spPr>
          <a:xfrm>
            <a:off x="304800" y="304800"/>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Methodology</a:t>
            </a:r>
            <a:endParaRPr/>
          </a:p>
        </p:txBody>
      </p:sp>
      <p:pic>
        <p:nvPicPr>
          <p:cNvPr id="486" name="Google Shape;486;p51"/>
          <p:cNvPicPr preferRelativeResize="0"/>
          <p:nvPr/>
        </p:nvPicPr>
        <p:blipFill>
          <a:blip r:embed="rId3">
            <a:alphaModFix/>
          </a:blip>
          <a:stretch>
            <a:fillRect/>
          </a:stretch>
        </p:blipFill>
        <p:spPr>
          <a:xfrm>
            <a:off x="1274625" y="1175050"/>
            <a:ext cx="9815101" cy="4588450"/>
          </a:xfrm>
          <a:prstGeom prst="rect">
            <a:avLst/>
          </a:prstGeom>
          <a:noFill/>
          <a:ln>
            <a:noFill/>
          </a:ln>
        </p:spPr>
      </p:pic>
      <p:sp>
        <p:nvSpPr>
          <p:cNvPr id="487" name="Google Shape;487;p51"/>
          <p:cNvSpPr/>
          <p:nvPr/>
        </p:nvSpPr>
        <p:spPr>
          <a:xfrm>
            <a:off x="4413425" y="6303300"/>
            <a:ext cx="1864800" cy="4662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b="1">
                <a:solidFill>
                  <a:schemeClr val="dk1"/>
                </a:solidFill>
              </a:rPr>
              <a:t>A.K . P. Erandi Wathsala</a:t>
            </a:r>
            <a:endParaRPr b="1">
              <a:solidFill>
                <a:schemeClr val="dk1"/>
              </a:solidFill>
            </a:endParaRPr>
          </a:p>
          <a:p>
            <a:pPr marL="0" lvl="0" indent="0" algn="l" rtl="0">
              <a:spcBef>
                <a:spcPts val="0"/>
              </a:spcBef>
              <a:spcAft>
                <a:spcPts val="0"/>
              </a:spcAft>
              <a:buNone/>
            </a:pPr>
            <a:endParaRPr/>
          </a:p>
        </p:txBody>
      </p:sp>
      <p:sp>
        <p:nvSpPr>
          <p:cNvPr id="488" name="Google Shape;488;p51"/>
          <p:cNvSpPr/>
          <p:nvPr/>
        </p:nvSpPr>
        <p:spPr>
          <a:xfrm>
            <a:off x="6456825" y="646077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1"/>
          <p:cNvSpPr/>
          <p:nvPr/>
        </p:nvSpPr>
        <p:spPr>
          <a:xfrm>
            <a:off x="2533925" y="6549275"/>
            <a:ext cx="17280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1"/>
          <p:cNvSpPr/>
          <p:nvPr/>
        </p:nvSpPr>
        <p:spPr>
          <a:xfrm>
            <a:off x="2501875" y="6549275"/>
            <a:ext cx="17718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IT17141352</a:t>
            </a:r>
            <a:endParaRPr b="1"/>
          </a:p>
        </p:txBody>
      </p:sp>
      <p:sp>
        <p:nvSpPr>
          <p:cNvPr id="491" name="Google Shape;491;p51"/>
          <p:cNvSpPr/>
          <p:nvPr/>
        </p:nvSpPr>
        <p:spPr>
          <a:xfrm>
            <a:off x="6759375" y="650502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2020-045</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2"/>
          <p:cNvSpPr txBox="1">
            <a:spLocks noGrp="1"/>
          </p:cNvSpPr>
          <p:nvPr>
            <p:ph type="title"/>
          </p:nvPr>
        </p:nvSpPr>
        <p:spPr>
          <a:xfrm>
            <a:off x="304800" y="30480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Achievement</a:t>
            </a:r>
            <a:endParaRPr/>
          </a:p>
        </p:txBody>
      </p:sp>
      <p:pic>
        <p:nvPicPr>
          <p:cNvPr id="497" name="Google Shape;497;p52"/>
          <p:cNvPicPr preferRelativeResize="0"/>
          <p:nvPr/>
        </p:nvPicPr>
        <p:blipFill rotWithShape="1">
          <a:blip r:embed="rId3">
            <a:alphaModFix/>
          </a:blip>
          <a:srcRect r="4269"/>
          <a:stretch/>
        </p:blipFill>
        <p:spPr>
          <a:xfrm>
            <a:off x="304800" y="2227200"/>
            <a:ext cx="5943600" cy="3040909"/>
          </a:xfrm>
          <a:prstGeom prst="rect">
            <a:avLst/>
          </a:prstGeom>
          <a:noFill/>
          <a:ln>
            <a:noFill/>
          </a:ln>
        </p:spPr>
      </p:pic>
      <p:pic>
        <p:nvPicPr>
          <p:cNvPr id="498" name="Google Shape;498;p52"/>
          <p:cNvPicPr preferRelativeResize="0"/>
          <p:nvPr/>
        </p:nvPicPr>
        <p:blipFill rotWithShape="1">
          <a:blip r:embed="rId4">
            <a:alphaModFix/>
          </a:blip>
          <a:srcRect r="2714"/>
          <a:stretch/>
        </p:blipFill>
        <p:spPr>
          <a:xfrm>
            <a:off x="6511625" y="1804550"/>
            <a:ext cx="5181625" cy="3886200"/>
          </a:xfrm>
          <a:prstGeom prst="rect">
            <a:avLst/>
          </a:prstGeom>
          <a:noFill/>
          <a:ln>
            <a:noFill/>
          </a:ln>
        </p:spPr>
      </p:pic>
      <p:sp>
        <p:nvSpPr>
          <p:cNvPr id="499" name="Google Shape;499;p52"/>
          <p:cNvSpPr txBox="1"/>
          <p:nvPr/>
        </p:nvSpPr>
        <p:spPr>
          <a:xfrm>
            <a:off x="872825" y="1136075"/>
            <a:ext cx="9850500" cy="591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2000"/>
              <a:t>Predicted Outcome from the CNN model</a:t>
            </a:r>
            <a:endParaRPr sz="2000"/>
          </a:p>
        </p:txBody>
      </p:sp>
      <p:sp>
        <p:nvSpPr>
          <p:cNvPr id="500" name="Google Shape;500;p52"/>
          <p:cNvSpPr/>
          <p:nvPr/>
        </p:nvSpPr>
        <p:spPr>
          <a:xfrm>
            <a:off x="2533925" y="6549275"/>
            <a:ext cx="17280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2"/>
          <p:cNvSpPr/>
          <p:nvPr/>
        </p:nvSpPr>
        <p:spPr>
          <a:xfrm>
            <a:off x="6429725" y="6398200"/>
            <a:ext cx="2129400" cy="459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2"/>
          <p:cNvSpPr/>
          <p:nvPr/>
        </p:nvSpPr>
        <p:spPr>
          <a:xfrm>
            <a:off x="2501875" y="6549275"/>
            <a:ext cx="17718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IT17141352</a:t>
            </a:r>
            <a:endParaRPr b="1"/>
          </a:p>
        </p:txBody>
      </p:sp>
      <p:sp>
        <p:nvSpPr>
          <p:cNvPr id="503" name="Google Shape;503;p52"/>
          <p:cNvSpPr/>
          <p:nvPr/>
        </p:nvSpPr>
        <p:spPr>
          <a:xfrm>
            <a:off x="6759375" y="6505025"/>
            <a:ext cx="2066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2020-045</a:t>
            </a:r>
            <a:endParaRPr b="1"/>
          </a:p>
        </p:txBody>
      </p:sp>
      <p:sp>
        <p:nvSpPr>
          <p:cNvPr id="504" name="Google Shape;504;p52"/>
          <p:cNvSpPr/>
          <p:nvPr/>
        </p:nvSpPr>
        <p:spPr>
          <a:xfrm>
            <a:off x="4413425" y="6505025"/>
            <a:ext cx="2280600" cy="2646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US" b="1"/>
              <a:t>A.K. P. Erandi Wathsala</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386A-8D85-4444-B782-45D6260641CD}"/>
              </a:ext>
            </a:extLst>
          </p:cNvPr>
          <p:cNvSpPr>
            <a:spLocks noGrp="1"/>
          </p:cNvSpPr>
          <p:nvPr>
            <p:ph type="title"/>
          </p:nvPr>
        </p:nvSpPr>
        <p:spPr/>
        <p:txBody>
          <a:bodyPr/>
          <a:lstStyle/>
          <a:p>
            <a:r>
              <a:rPr lang="en-US" dirty="0"/>
              <a:t>Achievement</a:t>
            </a:r>
          </a:p>
        </p:txBody>
      </p:sp>
      <p:pic>
        <p:nvPicPr>
          <p:cNvPr id="5" name="Picture 4" descr="Graphical user interface, application&#10;&#10;Description automatically generated">
            <a:extLst>
              <a:ext uri="{FF2B5EF4-FFF2-40B4-BE49-F238E27FC236}">
                <a16:creationId xmlns:a16="http://schemas.microsoft.com/office/drawing/2014/main" id="{AAEF5438-4C51-4AED-9200-774E74794F0C}"/>
              </a:ext>
            </a:extLst>
          </p:cNvPr>
          <p:cNvPicPr>
            <a:picLocks noChangeAspect="1"/>
          </p:cNvPicPr>
          <p:nvPr/>
        </p:nvPicPr>
        <p:blipFill rotWithShape="1">
          <a:blip r:embed="rId2"/>
          <a:srcRect l="2115" r="2542"/>
          <a:stretch/>
        </p:blipFill>
        <p:spPr>
          <a:xfrm>
            <a:off x="4430598" y="1250230"/>
            <a:ext cx="2856322" cy="4967140"/>
          </a:xfrm>
          <a:prstGeom prst="rect">
            <a:avLst/>
          </a:prstGeom>
        </p:spPr>
      </p:pic>
    </p:spTree>
    <p:extLst>
      <p:ext uri="{BB962C8B-B14F-4D97-AF65-F5344CB8AC3E}">
        <p14:creationId xmlns:p14="http://schemas.microsoft.com/office/powerpoint/2010/main" val="1855121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963084" y="2837087"/>
            <a:ext cx="10363200" cy="1362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Dog Breed Identification</a:t>
            </a:r>
            <a:endParaRPr/>
          </a:p>
        </p:txBody>
      </p:sp>
      <p:sp>
        <p:nvSpPr>
          <p:cNvPr id="113" name="Google Shape;113;p19"/>
          <p:cNvSpPr txBox="1">
            <a:spLocks noGrp="1"/>
          </p:cNvSpPr>
          <p:nvPr>
            <p:ph type="body" idx="1"/>
          </p:nvPr>
        </p:nvSpPr>
        <p:spPr>
          <a:xfrm>
            <a:off x="963084" y="4237261"/>
            <a:ext cx="10363200" cy="1500300"/>
          </a:xfrm>
          <a:prstGeom prst="rect">
            <a:avLst/>
          </a:prstGeom>
        </p:spPr>
        <p:txBody>
          <a:bodyPr spcFirstLastPara="1" wrap="square" lIns="91425" tIns="45700" rIns="91425" bIns="45700" anchor="b" anchorCtr="0">
            <a:noAutofit/>
          </a:bodyPr>
          <a:lstStyle/>
          <a:p>
            <a:pPr marL="0" lvl="0" indent="0" algn="l" rtl="0">
              <a:spcBef>
                <a:spcPts val="400"/>
              </a:spcBef>
              <a:spcAft>
                <a:spcPts val="0"/>
              </a:spcAft>
              <a:buNone/>
            </a:pPr>
            <a:endParaRPr/>
          </a:p>
        </p:txBody>
      </p:sp>
      <p:pic>
        <p:nvPicPr>
          <p:cNvPr id="114" name="Google Shape;114;p19"/>
          <p:cNvPicPr preferRelativeResize="0"/>
          <p:nvPr/>
        </p:nvPicPr>
        <p:blipFill>
          <a:blip r:embed="rId3">
            <a:alphaModFix/>
          </a:blip>
          <a:stretch>
            <a:fillRect/>
          </a:stretch>
        </p:blipFill>
        <p:spPr>
          <a:xfrm>
            <a:off x="9953548" y="110825"/>
            <a:ext cx="2238456" cy="2532287"/>
          </a:xfrm>
          <a:prstGeom prst="rect">
            <a:avLst/>
          </a:prstGeom>
          <a:noFill/>
          <a:ln>
            <a:noFill/>
          </a:ln>
        </p:spPr>
      </p:pic>
      <p:sp>
        <p:nvSpPr>
          <p:cNvPr id="115" name="Google Shape;115;p19"/>
          <p:cNvSpPr/>
          <p:nvPr/>
        </p:nvSpPr>
        <p:spPr>
          <a:xfrm>
            <a:off x="2710625" y="6561750"/>
            <a:ext cx="1436700" cy="222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
        <p:nvSpPr>
          <p:cNvPr id="116" name="Google Shape;116;p19"/>
          <p:cNvSpPr/>
          <p:nvPr/>
        </p:nvSpPr>
        <p:spPr>
          <a:xfrm>
            <a:off x="4414000" y="6546950"/>
            <a:ext cx="20736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Herath HMKS</a:t>
            </a:r>
            <a:endParaRPr b="1"/>
          </a:p>
        </p:txBody>
      </p:sp>
      <p:sp>
        <p:nvSpPr>
          <p:cNvPr id="117" name="Google Shape;117;p19"/>
          <p:cNvSpPr/>
          <p:nvPr/>
        </p:nvSpPr>
        <p:spPr>
          <a:xfrm>
            <a:off x="6754275" y="6561750"/>
            <a:ext cx="20736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2020-045</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3"/>
          <p:cNvSpPr txBox="1">
            <a:spLocks noGrp="1"/>
          </p:cNvSpPr>
          <p:nvPr>
            <p:ph type="title"/>
          </p:nvPr>
        </p:nvSpPr>
        <p:spPr>
          <a:xfrm>
            <a:off x="0" y="-76200"/>
            <a:ext cx="10363200" cy="1362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Arial"/>
              <a:buNone/>
            </a:pPr>
            <a:r>
              <a:rPr lang="en-US"/>
              <a:t>REFERENCES</a:t>
            </a:r>
            <a:endParaRPr/>
          </a:p>
        </p:txBody>
      </p:sp>
      <p:sp>
        <p:nvSpPr>
          <p:cNvPr id="510" name="Google Shape;510;p53"/>
          <p:cNvSpPr txBox="1">
            <a:spLocks noGrp="1"/>
          </p:cNvSpPr>
          <p:nvPr>
            <p:ph type="body" idx="1"/>
          </p:nvPr>
        </p:nvSpPr>
        <p:spPr>
          <a:xfrm>
            <a:off x="117750" y="581901"/>
            <a:ext cx="11250000" cy="5127900"/>
          </a:xfrm>
          <a:prstGeom prst="rect">
            <a:avLst/>
          </a:prstGeom>
          <a:noFill/>
          <a:ln>
            <a:noFill/>
          </a:ln>
        </p:spPr>
        <p:txBody>
          <a:bodyPr spcFirstLastPara="1" wrap="square" lIns="91425" tIns="45700" rIns="91425" bIns="45700" anchor="b" anchorCtr="0">
            <a:noAutofit/>
          </a:bodyPr>
          <a:lstStyle/>
          <a:p>
            <a:pPr marL="0" lvl="0" indent="0" algn="just" rtl="0">
              <a:spcBef>
                <a:spcPts val="0"/>
              </a:spcBef>
              <a:spcAft>
                <a:spcPts val="0"/>
              </a:spcAft>
              <a:buClr>
                <a:schemeClr val="dk1"/>
              </a:buClr>
              <a:buSzPts val="1100"/>
              <a:buNone/>
            </a:pPr>
            <a:r>
              <a:rPr lang="en-US" sz="1200">
                <a:solidFill>
                  <a:schemeClr val="dk1"/>
                </a:solidFill>
                <a:latin typeface="Times New Roman"/>
                <a:ea typeface="Times New Roman"/>
                <a:cs typeface="Times New Roman"/>
                <a:sym typeface="Times New Roman"/>
              </a:rPr>
              <a:t>[1] Csaba Molnár, Frédéric Kaplan, Pierre Roy, François Pachet, Péter Pongrácz, Antal Dóka, Ádám Miklósi; “ClassiWcation of dog barks: a machine learning approach”, Animal Cognition 11(3):389-400, August 2008. [online] Available at: </a:t>
            </a:r>
            <a:r>
              <a:rPr lang="en-US" sz="12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https://www.researchgate.net/publication/5654967_Classification_of_dog_barks_A_machine_learning_approach</a:t>
            </a:r>
            <a:endParaRPr sz="1200">
              <a:solidFill>
                <a:schemeClr val="dk1"/>
              </a:solidFill>
              <a:latin typeface="Times New Roman"/>
              <a:ea typeface="Times New Roman"/>
              <a:cs typeface="Times New Roman"/>
              <a:sym typeface="Times New Roman"/>
            </a:endParaRPr>
          </a:p>
          <a:p>
            <a:pPr marL="0" lvl="0" indent="0" algn="just" rtl="0">
              <a:spcBef>
                <a:spcPts val="800"/>
              </a:spcBef>
              <a:spcAft>
                <a:spcPts val="0"/>
              </a:spcAft>
              <a:buClr>
                <a:schemeClr val="dk1"/>
              </a:buClr>
              <a:buSzPts val="1100"/>
              <a:buNone/>
            </a:pPr>
            <a:r>
              <a:rPr lang="en-US" sz="1200">
                <a:solidFill>
                  <a:schemeClr val="dk1"/>
                </a:solidFill>
                <a:latin typeface="Times New Roman"/>
                <a:ea typeface="Times New Roman"/>
                <a:cs typeface="Times New Roman"/>
                <a:sym typeface="Times New Roman"/>
              </a:rPr>
              <a:t>[2] Che Yong Yeo, S.A.R. Al-Haddad, Chee Kyun Ng, “Animal Voice Recognition for Identification (ID) Detection System. [online] Available at: </a:t>
            </a:r>
            <a:r>
              <a:rPr lang="en-US" sz="1200">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https://www.researchgate.net/profile/Syed_Abdul_Rahman_Al-Haddad/publication/251999286_Animal_voice_recognition_for_identification_ID_detection_system/links/55470d210cf23ff71686f8a6/Animal-voice-recognition-for-identification-ID-detection-system</a:t>
            </a:r>
            <a:endParaRPr sz="1200">
              <a:solidFill>
                <a:schemeClr val="dk1"/>
              </a:solidFill>
              <a:latin typeface="Times New Roman"/>
              <a:ea typeface="Times New Roman"/>
              <a:cs typeface="Times New Roman"/>
              <a:sym typeface="Times New Roman"/>
            </a:endParaRPr>
          </a:p>
          <a:p>
            <a:pPr marL="0" lvl="0" indent="0" algn="just" rtl="0">
              <a:spcBef>
                <a:spcPts val="600"/>
              </a:spcBef>
              <a:spcAft>
                <a:spcPts val="0"/>
              </a:spcAft>
              <a:buClr>
                <a:schemeClr val="dk1"/>
              </a:buClr>
              <a:buSzPts val="1100"/>
              <a:buNone/>
            </a:pPr>
            <a:r>
              <a:rPr lang="en-US" sz="1200">
                <a:solidFill>
                  <a:schemeClr val="dk1"/>
                </a:solidFill>
                <a:latin typeface="Times New Roman"/>
                <a:ea typeface="Times New Roman"/>
                <a:cs typeface="Times New Roman"/>
                <a:sym typeface="Times New Roman"/>
              </a:rPr>
              <a:t>[3] Mikael Henaff, Kevin Jarrett, Koray Kavukcuoglu and Yann LeCun, “UNSUPERVISED LEARNING OF SPARSE FEATURES FOR SCALABLE AUDIO CLASSIFICATION”, 12</a:t>
            </a:r>
            <a:r>
              <a:rPr lang="en-US" sz="1200" baseline="30000">
                <a:solidFill>
                  <a:schemeClr val="dk1"/>
                </a:solidFill>
                <a:latin typeface="Times New Roman"/>
                <a:ea typeface="Times New Roman"/>
                <a:cs typeface="Times New Roman"/>
                <a:sym typeface="Times New Roman"/>
              </a:rPr>
              <a:t>th</a:t>
            </a:r>
            <a:r>
              <a:rPr lang="en-US" sz="1200">
                <a:solidFill>
                  <a:schemeClr val="dk1"/>
                </a:solidFill>
                <a:latin typeface="Times New Roman"/>
                <a:ea typeface="Times New Roman"/>
                <a:cs typeface="Times New Roman"/>
                <a:sym typeface="Times New Roman"/>
              </a:rPr>
              <a:t> International Society for Music Information Retrieval Conference (ISMIR 2011). [online] Available at: </a:t>
            </a:r>
            <a:r>
              <a:rPr lang="en-US" sz="1200">
                <a:solidFill>
                  <a:schemeClr val="dk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https://archives.ismir.net/ismir2011/paper/000128.pdf</a:t>
            </a:r>
            <a:endParaRPr sz="1200">
              <a:solidFill>
                <a:schemeClr val="dk1"/>
              </a:solidFill>
              <a:latin typeface="Times New Roman"/>
              <a:ea typeface="Times New Roman"/>
              <a:cs typeface="Times New Roman"/>
              <a:sym typeface="Times New Roman"/>
            </a:endParaRPr>
          </a:p>
          <a:p>
            <a:pPr marL="0" lvl="0" indent="0" algn="just" rtl="0">
              <a:spcBef>
                <a:spcPts val="8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600"/>
              </a:spcBef>
              <a:spcAft>
                <a:spcPts val="0"/>
              </a:spcAft>
              <a:buClr>
                <a:srgbClr val="888888"/>
              </a:buClr>
              <a:buSzPts val="2000"/>
              <a:buNone/>
            </a:pPr>
            <a:endParaRPr/>
          </a:p>
        </p:txBody>
      </p:sp>
      <p:sp>
        <p:nvSpPr>
          <p:cNvPr id="511" name="Google Shape;511;p53"/>
          <p:cNvSpPr/>
          <p:nvPr/>
        </p:nvSpPr>
        <p:spPr>
          <a:xfrm>
            <a:off x="4413425" y="6505025"/>
            <a:ext cx="21294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3"/>
          <p:cNvSpPr/>
          <p:nvPr/>
        </p:nvSpPr>
        <p:spPr>
          <a:xfrm>
            <a:off x="6809850" y="6460775"/>
            <a:ext cx="2129400" cy="35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3"/>
          <p:cNvSpPr/>
          <p:nvPr/>
        </p:nvSpPr>
        <p:spPr>
          <a:xfrm>
            <a:off x="2533925" y="6549275"/>
            <a:ext cx="1728000" cy="2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254000" y="615850"/>
            <a:ext cx="11684100" cy="79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Background / Research Gap</a:t>
            </a:r>
            <a:endParaRPr sz="3959"/>
          </a:p>
        </p:txBody>
      </p:sp>
      <p:sp>
        <p:nvSpPr>
          <p:cNvPr id="123" name="Google Shape;123;p20"/>
          <p:cNvSpPr txBox="1">
            <a:spLocks noGrp="1"/>
          </p:cNvSpPr>
          <p:nvPr>
            <p:ph type="body" idx="1"/>
          </p:nvPr>
        </p:nvSpPr>
        <p:spPr>
          <a:xfrm>
            <a:off x="171500" y="1928025"/>
            <a:ext cx="11684100" cy="3967200"/>
          </a:xfrm>
          <a:prstGeom prst="rect">
            <a:avLst/>
          </a:prstGeom>
          <a:noFill/>
          <a:ln>
            <a:noFill/>
          </a:ln>
        </p:spPr>
        <p:txBody>
          <a:bodyPr spcFirstLastPara="1" wrap="square" lIns="91425" tIns="45700" rIns="91425" bIns="45700" anchor="t" anchorCtr="0">
            <a:noAutofit/>
          </a:bodyPr>
          <a:lstStyle/>
          <a:p>
            <a:pPr marL="342900" lvl="0" indent="-577850" algn="just" rtl="0">
              <a:lnSpc>
                <a:spcPct val="115000"/>
              </a:lnSpc>
              <a:spcBef>
                <a:spcPts val="0"/>
              </a:spcBef>
              <a:spcAft>
                <a:spcPts val="0"/>
              </a:spcAft>
              <a:buSzPts val="5500"/>
              <a:buChar char="•"/>
            </a:pPr>
            <a:r>
              <a:rPr lang="en-US" sz="3500">
                <a:latin typeface="Arial"/>
                <a:ea typeface="Arial"/>
                <a:cs typeface="Arial"/>
                <a:sym typeface="Arial"/>
              </a:rPr>
              <a:t>There are systems that can identify dogs’ breed using image processing but moving beyond that approach, currently there are no systems that have the ability to sort out the behavioral patterns such as resting and walking  based on the identified breed of the dog.</a:t>
            </a:r>
            <a:endParaRPr sz="5500">
              <a:latin typeface="Arial"/>
              <a:ea typeface="Arial"/>
              <a:cs typeface="Arial"/>
              <a:sym typeface="Arial"/>
            </a:endParaRPr>
          </a:p>
        </p:txBody>
      </p:sp>
      <p:sp>
        <p:nvSpPr>
          <p:cNvPr id="124" name="Google Shape;124;p20"/>
          <p:cNvSpPr/>
          <p:nvPr/>
        </p:nvSpPr>
        <p:spPr>
          <a:xfrm>
            <a:off x="4369500" y="6546900"/>
            <a:ext cx="18813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Herath HMKS</a:t>
            </a:r>
            <a:endParaRPr b="1"/>
          </a:p>
        </p:txBody>
      </p:sp>
      <p:sp>
        <p:nvSpPr>
          <p:cNvPr id="125" name="Google Shape;125;p20"/>
          <p:cNvSpPr/>
          <p:nvPr/>
        </p:nvSpPr>
        <p:spPr>
          <a:xfrm>
            <a:off x="6462350" y="6546900"/>
            <a:ext cx="20736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2020-045</a:t>
            </a:r>
            <a:endParaRPr b="1"/>
          </a:p>
        </p:txBody>
      </p:sp>
      <p:sp>
        <p:nvSpPr>
          <p:cNvPr id="126" name="Google Shape;126;p20"/>
          <p:cNvSpPr/>
          <p:nvPr/>
        </p:nvSpPr>
        <p:spPr>
          <a:xfrm>
            <a:off x="2606925" y="6546900"/>
            <a:ext cx="16293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253950" y="526975"/>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Research Question</a:t>
            </a:r>
            <a:endParaRPr sz="3959"/>
          </a:p>
          <a:p>
            <a:pPr marL="0" lvl="0" indent="0" algn="ctr" rtl="0">
              <a:spcBef>
                <a:spcPts val="0"/>
              </a:spcBef>
              <a:spcAft>
                <a:spcPts val="0"/>
              </a:spcAft>
              <a:buNone/>
            </a:pPr>
            <a:endParaRPr/>
          </a:p>
        </p:txBody>
      </p:sp>
      <p:sp>
        <p:nvSpPr>
          <p:cNvPr id="133" name="Google Shape;133;p21"/>
          <p:cNvSpPr txBox="1">
            <a:spLocks noGrp="1"/>
          </p:cNvSpPr>
          <p:nvPr>
            <p:ph type="body" idx="1"/>
          </p:nvPr>
        </p:nvSpPr>
        <p:spPr>
          <a:xfrm>
            <a:off x="253950" y="1439250"/>
            <a:ext cx="11684100" cy="4322700"/>
          </a:xfrm>
          <a:prstGeom prst="rect">
            <a:avLst/>
          </a:prstGeom>
        </p:spPr>
        <p:txBody>
          <a:bodyPr spcFirstLastPara="1" wrap="square" lIns="91425" tIns="45700" rIns="91425" bIns="45700" anchor="t" anchorCtr="0">
            <a:noAutofit/>
          </a:bodyPr>
          <a:lstStyle/>
          <a:p>
            <a:pPr marL="457200" lvl="0" indent="-438150" algn="just" rtl="0">
              <a:lnSpc>
                <a:spcPct val="150000"/>
              </a:lnSpc>
              <a:spcBef>
                <a:spcPts val="0"/>
              </a:spcBef>
              <a:spcAft>
                <a:spcPts val="0"/>
              </a:spcAft>
              <a:buSzPts val="3300"/>
              <a:buFont typeface="Arial"/>
              <a:buChar char="●"/>
            </a:pPr>
            <a:r>
              <a:rPr lang="en-US" sz="3300">
                <a:latin typeface="Arial"/>
                <a:ea typeface="Arial"/>
                <a:cs typeface="Arial"/>
                <a:sym typeface="Arial"/>
              </a:rPr>
              <a:t>Check whether our pet dog has the appropriate behavior according to its breed and to its age?</a:t>
            </a:r>
            <a:endParaRPr sz="3300">
              <a:latin typeface="Arial"/>
              <a:ea typeface="Arial"/>
              <a:cs typeface="Arial"/>
              <a:sym typeface="Arial"/>
            </a:endParaRPr>
          </a:p>
          <a:p>
            <a:pPr marL="457200" lvl="0" indent="-438150" algn="just" rtl="0">
              <a:lnSpc>
                <a:spcPct val="150000"/>
              </a:lnSpc>
              <a:spcBef>
                <a:spcPts val="0"/>
              </a:spcBef>
              <a:spcAft>
                <a:spcPts val="0"/>
              </a:spcAft>
              <a:buSzPts val="3300"/>
              <a:buFont typeface="Arial"/>
              <a:buChar char="●"/>
            </a:pPr>
            <a:r>
              <a:rPr lang="en-US" sz="3300">
                <a:latin typeface="Arial"/>
                <a:ea typeface="Arial"/>
                <a:cs typeface="Arial"/>
                <a:sym typeface="Arial"/>
              </a:rPr>
              <a:t>How to use dog breed identification to track unusual behaviors of a specific dog breed?</a:t>
            </a:r>
            <a:endParaRPr sz="3300">
              <a:latin typeface="Arial"/>
              <a:ea typeface="Arial"/>
              <a:cs typeface="Arial"/>
              <a:sym typeface="Arial"/>
            </a:endParaRPr>
          </a:p>
          <a:p>
            <a:pPr marL="457200" lvl="0" indent="-438150" algn="just" rtl="0">
              <a:lnSpc>
                <a:spcPct val="150000"/>
              </a:lnSpc>
              <a:spcBef>
                <a:spcPts val="800"/>
              </a:spcBef>
              <a:spcAft>
                <a:spcPts val="0"/>
              </a:spcAft>
              <a:buSzPts val="3300"/>
              <a:buFont typeface="Arial"/>
              <a:buChar char="●"/>
            </a:pPr>
            <a:r>
              <a:rPr lang="en-US" sz="3300">
                <a:latin typeface="Arial"/>
                <a:ea typeface="Arial"/>
                <a:cs typeface="Arial"/>
                <a:sym typeface="Arial"/>
              </a:rPr>
              <a:t>How image processing can be used to identify dog breeds?</a:t>
            </a:r>
            <a:endParaRPr sz="3300">
              <a:latin typeface="Arial"/>
              <a:ea typeface="Arial"/>
              <a:cs typeface="Arial"/>
              <a:sym typeface="Arial"/>
            </a:endParaRPr>
          </a:p>
          <a:p>
            <a:pPr marL="0" lvl="0" indent="0" algn="l" rtl="0">
              <a:spcBef>
                <a:spcPts val="800"/>
              </a:spcBef>
              <a:spcAft>
                <a:spcPts val="0"/>
              </a:spcAft>
              <a:buNone/>
            </a:pPr>
            <a:endParaRPr/>
          </a:p>
        </p:txBody>
      </p:sp>
      <p:sp>
        <p:nvSpPr>
          <p:cNvPr id="134" name="Google Shape;134;p21"/>
          <p:cNvSpPr/>
          <p:nvPr/>
        </p:nvSpPr>
        <p:spPr>
          <a:xfrm>
            <a:off x="4414000" y="6546950"/>
            <a:ext cx="18366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Herath HMKS</a:t>
            </a:r>
            <a:endParaRPr b="1"/>
          </a:p>
        </p:txBody>
      </p:sp>
      <p:sp>
        <p:nvSpPr>
          <p:cNvPr id="135" name="Google Shape;135;p21"/>
          <p:cNvSpPr/>
          <p:nvPr/>
        </p:nvSpPr>
        <p:spPr>
          <a:xfrm>
            <a:off x="2699175" y="6519725"/>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2606925" y="6546900"/>
            <a:ext cx="16293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
        <p:nvSpPr>
          <p:cNvPr id="137" name="Google Shape;137;p21"/>
          <p:cNvSpPr/>
          <p:nvPr/>
        </p:nvSpPr>
        <p:spPr>
          <a:xfrm>
            <a:off x="6428375" y="6519725"/>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2020-045</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253950" y="526975"/>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Research Question</a:t>
            </a:r>
            <a:endParaRPr sz="3959"/>
          </a:p>
          <a:p>
            <a:pPr marL="0" lvl="0" indent="0" algn="ctr" rtl="0">
              <a:spcBef>
                <a:spcPts val="0"/>
              </a:spcBef>
              <a:spcAft>
                <a:spcPts val="0"/>
              </a:spcAft>
              <a:buNone/>
            </a:pPr>
            <a:endParaRPr/>
          </a:p>
        </p:txBody>
      </p:sp>
      <p:sp>
        <p:nvSpPr>
          <p:cNvPr id="144" name="Google Shape;144;p22"/>
          <p:cNvSpPr txBox="1">
            <a:spLocks noGrp="1"/>
          </p:cNvSpPr>
          <p:nvPr>
            <p:ph type="body" idx="1"/>
          </p:nvPr>
        </p:nvSpPr>
        <p:spPr>
          <a:xfrm>
            <a:off x="253950" y="1439250"/>
            <a:ext cx="11684100" cy="4322700"/>
          </a:xfrm>
          <a:prstGeom prst="rect">
            <a:avLst/>
          </a:prstGeom>
        </p:spPr>
        <p:txBody>
          <a:bodyPr spcFirstLastPara="1" wrap="square" lIns="91425" tIns="45700" rIns="91425" bIns="45700" anchor="t" anchorCtr="0">
            <a:noAutofit/>
          </a:bodyPr>
          <a:lstStyle/>
          <a:p>
            <a:pPr marL="457200" lvl="0" indent="-438150" algn="just" rtl="0">
              <a:lnSpc>
                <a:spcPct val="150000"/>
              </a:lnSpc>
              <a:spcBef>
                <a:spcPts val="0"/>
              </a:spcBef>
              <a:spcAft>
                <a:spcPts val="0"/>
              </a:spcAft>
              <a:buSzPts val="3300"/>
              <a:buFont typeface="Arial"/>
              <a:buChar char="●"/>
            </a:pPr>
            <a:r>
              <a:rPr lang="en-US" sz="3300">
                <a:latin typeface="Arial"/>
                <a:ea typeface="Arial"/>
                <a:cs typeface="Arial"/>
                <a:sym typeface="Arial"/>
              </a:rPr>
              <a:t>Check whether our pet dog has the appropriate behavior according to its breed and to its age?</a:t>
            </a:r>
            <a:endParaRPr sz="3300">
              <a:latin typeface="Arial"/>
              <a:ea typeface="Arial"/>
              <a:cs typeface="Arial"/>
              <a:sym typeface="Arial"/>
            </a:endParaRPr>
          </a:p>
          <a:p>
            <a:pPr marL="457200" lvl="0" indent="-438150" algn="just" rtl="0">
              <a:lnSpc>
                <a:spcPct val="150000"/>
              </a:lnSpc>
              <a:spcBef>
                <a:spcPts val="0"/>
              </a:spcBef>
              <a:spcAft>
                <a:spcPts val="0"/>
              </a:spcAft>
              <a:buSzPts val="3300"/>
              <a:buFont typeface="Arial"/>
              <a:buChar char="●"/>
            </a:pPr>
            <a:r>
              <a:rPr lang="en-US" sz="3300">
                <a:latin typeface="Arial"/>
                <a:ea typeface="Arial"/>
                <a:cs typeface="Arial"/>
                <a:sym typeface="Arial"/>
              </a:rPr>
              <a:t>How to use dog breed identification to track unusual behaviors of a specific dog breed?</a:t>
            </a:r>
            <a:endParaRPr sz="3300">
              <a:latin typeface="Arial"/>
              <a:ea typeface="Arial"/>
              <a:cs typeface="Arial"/>
              <a:sym typeface="Arial"/>
            </a:endParaRPr>
          </a:p>
          <a:p>
            <a:pPr marL="457200" lvl="0" indent="-438150" algn="just" rtl="0">
              <a:lnSpc>
                <a:spcPct val="150000"/>
              </a:lnSpc>
              <a:spcBef>
                <a:spcPts val="800"/>
              </a:spcBef>
              <a:spcAft>
                <a:spcPts val="0"/>
              </a:spcAft>
              <a:buSzPts val="3300"/>
              <a:buFont typeface="Arial"/>
              <a:buChar char="●"/>
            </a:pPr>
            <a:r>
              <a:rPr lang="en-US" sz="3300">
                <a:latin typeface="Arial"/>
                <a:ea typeface="Arial"/>
                <a:cs typeface="Arial"/>
                <a:sym typeface="Arial"/>
              </a:rPr>
              <a:t>How image processing can be used to identify dog breeds?</a:t>
            </a:r>
            <a:endParaRPr sz="3300">
              <a:latin typeface="Arial"/>
              <a:ea typeface="Arial"/>
              <a:cs typeface="Arial"/>
              <a:sym typeface="Arial"/>
            </a:endParaRPr>
          </a:p>
          <a:p>
            <a:pPr marL="0" lvl="0" indent="0" algn="l" rtl="0">
              <a:spcBef>
                <a:spcPts val="800"/>
              </a:spcBef>
              <a:spcAft>
                <a:spcPts val="0"/>
              </a:spcAft>
              <a:buNone/>
            </a:pPr>
            <a:endParaRPr/>
          </a:p>
        </p:txBody>
      </p:sp>
      <p:sp>
        <p:nvSpPr>
          <p:cNvPr id="145" name="Google Shape;145;p22"/>
          <p:cNvSpPr/>
          <p:nvPr/>
        </p:nvSpPr>
        <p:spPr>
          <a:xfrm>
            <a:off x="4414000" y="6546950"/>
            <a:ext cx="18366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Herath HMKS</a:t>
            </a:r>
            <a:endParaRPr b="1"/>
          </a:p>
        </p:txBody>
      </p:sp>
      <p:sp>
        <p:nvSpPr>
          <p:cNvPr id="146" name="Google Shape;146;p22"/>
          <p:cNvSpPr/>
          <p:nvPr/>
        </p:nvSpPr>
        <p:spPr>
          <a:xfrm>
            <a:off x="2699175" y="6519725"/>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2606925" y="6546900"/>
            <a:ext cx="16293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
        <p:nvSpPr>
          <p:cNvPr id="148" name="Google Shape;148;p22"/>
          <p:cNvSpPr/>
          <p:nvPr/>
        </p:nvSpPr>
        <p:spPr>
          <a:xfrm>
            <a:off x="2699175" y="6519725"/>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2606925" y="6546900"/>
            <a:ext cx="16293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
        <p:nvSpPr>
          <p:cNvPr id="150" name="Google Shape;150;p22"/>
          <p:cNvSpPr/>
          <p:nvPr/>
        </p:nvSpPr>
        <p:spPr>
          <a:xfrm>
            <a:off x="6428375" y="6519600"/>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2020-045</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04800" y="304800"/>
            <a:ext cx="11684100" cy="79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Objectives</a:t>
            </a:r>
            <a:endParaRPr/>
          </a:p>
        </p:txBody>
      </p:sp>
      <p:sp>
        <p:nvSpPr>
          <p:cNvPr id="157" name="Google Shape;157;p23"/>
          <p:cNvSpPr txBox="1">
            <a:spLocks noGrp="1"/>
          </p:cNvSpPr>
          <p:nvPr>
            <p:ph type="body" idx="1"/>
          </p:nvPr>
        </p:nvSpPr>
        <p:spPr>
          <a:xfrm>
            <a:off x="304800" y="1143000"/>
            <a:ext cx="11684100" cy="5181600"/>
          </a:xfrm>
          <a:prstGeom prst="rect">
            <a:avLst/>
          </a:prstGeom>
        </p:spPr>
        <p:txBody>
          <a:bodyPr spcFirstLastPara="1" wrap="square" lIns="91425" tIns="45700" rIns="91425" bIns="45700" anchor="t" anchorCtr="0">
            <a:noAutofit/>
          </a:bodyPr>
          <a:lstStyle/>
          <a:p>
            <a:pPr marL="457200" lvl="0" indent="-406400" algn="just" rtl="0">
              <a:lnSpc>
                <a:spcPct val="150000"/>
              </a:lnSpc>
              <a:spcBef>
                <a:spcPts val="0"/>
              </a:spcBef>
              <a:spcAft>
                <a:spcPts val="0"/>
              </a:spcAft>
              <a:buClr>
                <a:schemeClr val="dk1"/>
              </a:buClr>
              <a:buSzPts val="2800"/>
              <a:buFont typeface="Arial"/>
              <a:buChar char="●"/>
            </a:pPr>
            <a:r>
              <a:rPr lang="en-US" sz="2800">
                <a:latin typeface="Arial"/>
                <a:ea typeface="Arial"/>
                <a:cs typeface="Arial"/>
                <a:sym typeface="Arial"/>
              </a:rPr>
              <a:t>Predict the pet dog breed in the video or photo using image processing.</a:t>
            </a:r>
            <a:endParaRPr sz="2800">
              <a:latin typeface="Arial"/>
              <a:ea typeface="Arial"/>
              <a:cs typeface="Arial"/>
              <a:sym typeface="Arial"/>
            </a:endParaRPr>
          </a:p>
          <a:p>
            <a:pPr marL="457200" lvl="0" indent="-406400" algn="just" rtl="0">
              <a:lnSpc>
                <a:spcPct val="150000"/>
              </a:lnSpc>
              <a:spcBef>
                <a:spcPts val="0"/>
              </a:spcBef>
              <a:spcAft>
                <a:spcPts val="0"/>
              </a:spcAft>
              <a:buClr>
                <a:schemeClr val="dk1"/>
              </a:buClr>
              <a:buSzPts val="2800"/>
              <a:buFont typeface="Arial"/>
              <a:buChar char="●"/>
            </a:pPr>
            <a:r>
              <a:rPr lang="en-US" sz="2800">
                <a:latin typeface="Arial"/>
                <a:ea typeface="Arial"/>
                <a:cs typeface="Arial"/>
                <a:sym typeface="Arial"/>
              </a:rPr>
              <a:t>Store resting hours and activity levels of different dog breeds according to their age.</a:t>
            </a:r>
            <a:endParaRPr sz="2800">
              <a:latin typeface="Arial"/>
              <a:ea typeface="Arial"/>
              <a:cs typeface="Arial"/>
              <a:sym typeface="Arial"/>
            </a:endParaRPr>
          </a:p>
          <a:p>
            <a:pPr marL="457200" lvl="0" indent="-406400" algn="just" rtl="0">
              <a:lnSpc>
                <a:spcPct val="150000"/>
              </a:lnSpc>
              <a:spcBef>
                <a:spcPts val="0"/>
              </a:spcBef>
              <a:spcAft>
                <a:spcPts val="0"/>
              </a:spcAft>
              <a:buClr>
                <a:schemeClr val="dk1"/>
              </a:buClr>
              <a:buSzPts val="2800"/>
              <a:buFont typeface="Times New Roman"/>
              <a:buChar char="●"/>
            </a:pPr>
            <a:r>
              <a:rPr lang="en-US" sz="2800">
                <a:latin typeface="Arial"/>
                <a:ea typeface="Arial"/>
                <a:cs typeface="Arial"/>
                <a:sym typeface="Arial"/>
              </a:rPr>
              <a:t>Send resting hours and activity levels of the identified dog breed to the resting pattern recognition and the walking pattern recognition components as per their request to track  unusual behaviors of the dog. </a:t>
            </a:r>
            <a:endParaRPr sz="2800">
              <a:latin typeface="Arial"/>
              <a:ea typeface="Arial"/>
              <a:cs typeface="Arial"/>
              <a:sym typeface="Arial"/>
            </a:endParaRPr>
          </a:p>
          <a:p>
            <a:pPr marL="0" lvl="0" indent="0" algn="l" rtl="0">
              <a:spcBef>
                <a:spcPts val="360"/>
              </a:spcBef>
              <a:spcAft>
                <a:spcPts val="0"/>
              </a:spcAft>
              <a:buNone/>
            </a:pPr>
            <a:endParaRPr/>
          </a:p>
        </p:txBody>
      </p:sp>
      <p:sp>
        <p:nvSpPr>
          <p:cNvPr id="158" name="Google Shape;158;p23"/>
          <p:cNvSpPr/>
          <p:nvPr/>
        </p:nvSpPr>
        <p:spPr>
          <a:xfrm>
            <a:off x="2699175" y="6519725"/>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2606925" y="6546900"/>
            <a:ext cx="16293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
        <p:nvSpPr>
          <p:cNvPr id="160" name="Google Shape;160;p23"/>
          <p:cNvSpPr/>
          <p:nvPr/>
        </p:nvSpPr>
        <p:spPr>
          <a:xfrm>
            <a:off x="4414000" y="6546950"/>
            <a:ext cx="18366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Herath HMKS</a:t>
            </a:r>
            <a:endParaRPr b="1"/>
          </a:p>
        </p:txBody>
      </p:sp>
      <p:sp>
        <p:nvSpPr>
          <p:cNvPr id="161" name="Google Shape;161;p23"/>
          <p:cNvSpPr/>
          <p:nvPr/>
        </p:nvSpPr>
        <p:spPr>
          <a:xfrm>
            <a:off x="6406200" y="6522050"/>
            <a:ext cx="1575600" cy="2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6428375" y="6519600"/>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2020-045</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304800" y="304800"/>
            <a:ext cx="11684000" cy="7921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t>Methodology</a:t>
            </a:r>
            <a:endParaRPr/>
          </a:p>
        </p:txBody>
      </p:sp>
      <p:sp>
        <p:nvSpPr>
          <p:cNvPr id="168" name="Google Shape;168;p24"/>
          <p:cNvSpPr txBox="1">
            <a:spLocks noGrp="1"/>
          </p:cNvSpPr>
          <p:nvPr>
            <p:ph type="body" idx="1"/>
          </p:nvPr>
        </p:nvSpPr>
        <p:spPr>
          <a:xfrm>
            <a:off x="304800" y="1143000"/>
            <a:ext cx="11684000" cy="5181600"/>
          </a:xfrm>
          <a:prstGeom prst="rect">
            <a:avLst/>
          </a:prstGeom>
          <a:noFill/>
          <a:ln>
            <a:noFill/>
          </a:ln>
        </p:spPr>
        <p:txBody>
          <a:bodyPr spcFirstLastPara="1" wrap="square" lIns="91425" tIns="45700" rIns="91425" bIns="45700" anchor="t" anchorCtr="0">
            <a:noAutofit/>
          </a:bodyPr>
          <a:lstStyle/>
          <a:p>
            <a:pPr marL="457200" lvl="0" indent="-361950" algn="l" rtl="0">
              <a:lnSpc>
                <a:spcPct val="150000"/>
              </a:lnSpc>
              <a:spcBef>
                <a:spcPts val="0"/>
              </a:spcBef>
              <a:spcAft>
                <a:spcPts val="0"/>
              </a:spcAft>
              <a:buSzPts val="2100"/>
              <a:buFont typeface="Arial"/>
              <a:buChar char="•"/>
            </a:pPr>
            <a:r>
              <a:rPr lang="en-US" sz="2100">
                <a:latin typeface="Arial"/>
                <a:ea typeface="Arial"/>
                <a:cs typeface="Arial"/>
                <a:sym typeface="Arial"/>
              </a:rPr>
              <a:t>In order to identify the breed of the dog, the dog owner is asked to upload a photo or a small video of the dog via the mobile application. For identification of the dog breed, uploaded photo or small video is processed through the Inception V3 model which is trained to identify dog breed using transfer learning.</a:t>
            </a:r>
            <a:r>
              <a:rPr lang="en-US" sz="2100">
                <a:highlight>
                  <a:srgbClr val="FFFF00"/>
                </a:highlight>
                <a:latin typeface="Arial"/>
                <a:ea typeface="Arial"/>
                <a:cs typeface="Arial"/>
                <a:sym typeface="Arial"/>
              </a:rPr>
              <a:t> </a:t>
            </a:r>
            <a:endParaRPr sz="2100">
              <a:latin typeface="Arial"/>
              <a:ea typeface="Arial"/>
              <a:cs typeface="Arial"/>
              <a:sym typeface="Arial"/>
            </a:endParaRPr>
          </a:p>
          <a:p>
            <a:pPr marL="457200" lvl="0" indent="0" algn="l" rtl="0">
              <a:spcBef>
                <a:spcPts val="0"/>
              </a:spcBef>
              <a:spcAft>
                <a:spcPts val="0"/>
              </a:spcAft>
              <a:buNone/>
            </a:pPr>
            <a:endParaRPr sz="2100">
              <a:latin typeface="Arial"/>
              <a:ea typeface="Arial"/>
              <a:cs typeface="Arial"/>
              <a:sym typeface="Arial"/>
            </a:endParaRPr>
          </a:p>
          <a:p>
            <a:pPr marL="457200" lvl="0" indent="-361950" algn="just" rtl="0">
              <a:lnSpc>
                <a:spcPct val="150000"/>
              </a:lnSpc>
              <a:spcBef>
                <a:spcPts val="0"/>
              </a:spcBef>
              <a:spcAft>
                <a:spcPts val="0"/>
              </a:spcAft>
              <a:buSzPts val="2100"/>
              <a:buFont typeface="Arial"/>
              <a:buChar char="•"/>
            </a:pPr>
            <a:r>
              <a:rPr lang="en-US" sz="2100">
                <a:latin typeface="Arial"/>
                <a:ea typeface="Arial"/>
                <a:cs typeface="Arial"/>
                <a:sym typeface="Arial"/>
              </a:rPr>
              <a:t>The dog breed which is identified using the photo or small video uploaded by the application user and the basic information regarding the dog like birthday, name, gender which are also input by the user through the application will be stored in the database. The resting time periods and the activity levels according to the two breeds (Pomeranian and German Shepherd) analysed in this proposed system and the age calculated according to the user input birthday will be stored.</a:t>
            </a:r>
            <a:endParaRPr sz="2100">
              <a:latin typeface="Arial"/>
              <a:ea typeface="Arial"/>
              <a:cs typeface="Arial"/>
              <a:sym typeface="Arial"/>
            </a:endParaRPr>
          </a:p>
        </p:txBody>
      </p:sp>
      <p:sp>
        <p:nvSpPr>
          <p:cNvPr id="169" name="Google Shape;169;p24"/>
          <p:cNvSpPr/>
          <p:nvPr/>
        </p:nvSpPr>
        <p:spPr>
          <a:xfrm>
            <a:off x="2699175" y="6519725"/>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2606925" y="6546900"/>
            <a:ext cx="16293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IT16175426</a:t>
            </a:r>
            <a:endParaRPr b="1"/>
          </a:p>
        </p:txBody>
      </p:sp>
      <p:sp>
        <p:nvSpPr>
          <p:cNvPr id="171" name="Google Shape;171;p24"/>
          <p:cNvSpPr/>
          <p:nvPr/>
        </p:nvSpPr>
        <p:spPr>
          <a:xfrm>
            <a:off x="4414000" y="6546950"/>
            <a:ext cx="1836600" cy="31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Herath HMKS</a:t>
            </a:r>
            <a:endParaRPr b="1"/>
          </a:p>
        </p:txBody>
      </p:sp>
      <p:sp>
        <p:nvSpPr>
          <p:cNvPr id="172" name="Google Shape;172;p24"/>
          <p:cNvSpPr/>
          <p:nvPr/>
        </p:nvSpPr>
        <p:spPr>
          <a:xfrm>
            <a:off x="6406200" y="6522050"/>
            <a:ext cx="1575600" cy="2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a:off x="6428375" y="6519600"/>
            <a:ext cx="1575600" cy="338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2020-045</a:t>
            </a:r>
            <a:endParaRPr b="1"/>
          </a:p>
        </p:txBody>
      </p:sp>
    </p:spTree>
  </p:cSld>
  <p:clrMapOvr>
    <a:masterClrMapping/>
  </p:clrMapOvr>
</p:sld>
</file>

<file path=ppt/theme/theme1.xml><?xml version="1.0" encoding="utf-8"?>
<a:theme xmlns:a="http://schemas.openxmlformats.org/drawingml/2006/main" name="Office Theme">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2004</Words>
  <Application>Microsoft Office PowerPoint</Application>
  <PresentationFormat>Widescreen</PresentationFormat>
  <Paragraphs>277</Paragraphs>
  <Slides>40</Slides>
  <Notes>38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Cambria</vt:lpstr>
      <vt:lpstr>Noto Sans Symbols</vt:lpstr>
      <vt:lpstr>Times New Roman</vt:lpstr>
      <vt:lpstr>Office Theme</vt:lpstr>
      <vt:lpstr>Dog Behavioural Monitoring System</vt:lpstr>
      <vt:lpstr>Overall Project Description</vt:lpstr>
      <vt:lpstr>Overall solution as a system diagram</vt:lpstr>
      <vt:lpstr>Dog Breed Identification</vt:lpstr>
      <vt:lpstr>Background / Research Gap</vt:lpstr>
      <vt:lpstr>Research Question </vt:lpstr>
      <vt:lpstr>Research Question </vt:lpstr>
      <vt:lpstr>Objectives</vt:lpstr>
      <vt:lpstr>Methodology</vt:lpstr>
      <vt:lpstr>Methodology </vt:lpstr>
      <vt:lpstr>Achievements</vt:lpstr>
      <vt:lpstr>Achievements</vt:lpstr>
      <vt:lpstr>Walking Pattern Recognition</vt:lpstr>
      <vt:lpstr>Background / Research Gap </vt:lpstr>
      <vt:lpstr>Research Question</vt:lpstr>
      <vt:lpstr>Objectives</vt:lpstr>
      <vt:lpstr> Objectives </vt:lpstr>
      <vt:lpstr>Methodology</vt:lpstr>
      <vt:lpstr>Methodology</vt:lpstr>
      <vt:lpstr>Methodology</vt:lpstr>
      <vt:lpstr>Achievements</vt:lpstr>
      <vt:lpstr>Achievements</vt:lpstr>
      <vt:lpstr>Resting Pattern Recognition</vt:lpstr>
      <vt:lpstr>Background / Research Gap </vt:lpstr>
      <vt:lpstr>Research Question</vt:lpstr>
      <vt:lpstr>Objectives</vt:lpstr>
      <vt:lpstr>Methodology</vt:lpstr>
      <vt:lpstr>Methodology</vt:lpstr>
      <vt:lpstr>Achievement</vt:lpstr>
      <vt:lpstr>Achievement</vt:lpstr>
      <vt:lpstr>Barking Pattern Recognition</vt:lpstr>
      <vt:lpstr>Background / Research Gap </vt:lpstr>
      <vt:lpstr>Research Question</vt:lpstr>
      <vt:lpstr>Objectives</vt:lpstr>
      <vt:lpstr>Methodology</vt:lpstr>
      <vt:lpstr>Methodology</vt:lpstr>
      <vt:lpstr>Methodology</vt:lpstr>
      <vt:lpstr>Achievement</vt:lpstr>
      <vt:lpstr>Achievement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 Behavioural Monitoring System</dc:title>
  <cp:lastModifiedBy>Boteju W.J.M. it17133678</cp:lastModifiedBy>
  <cp:revision>2</cp:revision>
  <dcterms:modified xsi:type="dcterms:W3CDTF">2020-09-24T04:29:03Z</dcterms:modified>
</cp:coreProperties>
</file>